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3" r:id="rId4"/>
    <p:sldId id="262" r:id="rId5"/>
    <p:sldId id="280" r:id="rId6"/>
    <p:sldId id="264" r:id="rId7"/>
    <p:sldId id="274" r:id="rId8"/>
    <p:sldId id="281" r:id="rId9"/>
    <p:sldId id="265" r:id="rId10"/>
    <p:sldId id="266" r:id="rId11"/>
    <p:sldId id="267" r:id="rId12"/>
    <p:sldId id="283" r:id="rId13"/>
    <p:sldId id="268" r:id="rId14"/>
    <p:sldId id="273" r:id="rId15"/>
    <p:sldId id="259" r:id="rId16"/>
    <p:sldId id="260" r:id="rId17"/>
    <p:sldId id="272" r:id="rId18"/>
    <p:sldId id="275" r:id="rId19"/>
    <p:sldId id="276" r:id="rId20"/>
    <p:sldId id="271" r:id="rId21"/>
    <p:sldId id="277" r:id="rId22"/>
    <p:sldId id="279" r:id="rId23"/>
    <p:sldId id="278" r:id="rId24"/>
    <p:sldId id="282" r:id="rId25"/>
    <p:sldId id="261" r:id="rId26"/>
    <p:sldId id="269"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67" d="100"/>
          <a:sy n="67" d="100"/>
        </p:scale>
        <p:origin x="63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3822608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1239960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3233684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3C0478-73E3-4564-9CA5-EC5568034C00}"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269003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3C0478-73E3-4564-9CA5-EC5568034C00}" type="datetimeFigureOut">
              <a:rPr lang="en-US" smtClean="0"/>
              <a:t>9/22/2025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1332390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3C0478-73E3-4564-9CA5-EC5568034C00}" type="datetimeFigureOut">
              <a:rPr lang="en-US" smtClean="0"/>
              <a:t>9/22/2025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3519989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3C0478-73E3-4564-9CA5-EC5568034C00}" type="datetimeFigureOut">
              <a:rPr lang="en-US" smtClean="0"/>
              <a:t>9/22/2025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817597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3C0478-73E3-4564-9CA5-EC5568034C00}"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2885688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43C0478-73E3-4564-9CA5-EC5568034C00}"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1435777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3246167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8118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3762397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740857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1501032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666651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3C0478-73E3-4564-9CA5-EC5568034C00}"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0CF88E-CBE7-43C4-9678-798A37134129}" type="slidenum">
              <a:rPr lang="en-US" smtClean="0"/>
              <a:t>‹#›</a:t>
            </a:fld>
            <a:endParaRPr lang="en-US"/>
          </a:p>
        </p:txBody>
      </p:sp>
    </p:spTree>
    <p:extLst>
      <p:ext uri="{BB962C8B-B14F-4D97-AF65-F5344CB8AC3E}">
        <p14:creationId xmlns:p14="http://schemas.microsoft.com/office/powerpoint/2010/main" val="239633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43C0478-73E3-4564-9CA5-EC5568034C00}" type="datetimeFigureOut">
              <a:rPr lang="en-US" smtClean="0"/>
              <a:t>9/22/2025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F0CF88E-CBE7-43C4-9678-798A37134129}" type="slidenum">
              <a:rPr lang="en-US" smtClean="0"/>
              <a:t>‹#›</a:t>
            </a:fld>
            <a:endParaRPr lang="en-US"/>
          </a:p>
        </p:txBody>
      </p:sp>
    </p:spTree>
    <p:extLst>
      <p:ext uri="{BB962C8B-B14F-4D97-AF65-F5344CB8AC3E}">
        <p14:creationId xmlns:p14="http://schemas.microsoft.com/office/powerpoint/2010/main" val="21356226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IL5YUCPyC5I&amp;list=PLuGr6z2H2KNFgREqlidDCLKfJC4KvaEfO&amp;index=8"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NTC0PbtmeUA&amp;list=PLuGr6z2H2KNFgREqlidDCLKfJC4KvaEfO&amp;index=7"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phonicsplay.co.uk/" TargetMode="External"/><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VtoJZMVgy1I&amp;list=PLuGr6z2H2KNFgREqlidDCLKfJC4KvaEfO&amp;index=6"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hyperlink" Target="mailto:office@secfs.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34215-F9A8-4E0C-B707-52FA58A10CBF}"/>
              </a:ext>
            </a:extLst>
          </p:cNvPr>
          <p:cNvSpPr>
            <a:spLocks noGrp="1"/>
          </p:cNvSpPr>
          <p:nvPr>
            <p:ph type="ctrTitle"/>
          </p:nvPr>
        </p:nvSpPr>
        <p:spPr>
          <a:xfrm>
            <a:off x="859409" y="1504125"/>
            <a:ext cx="9038736" cy="2812802"/>
          </a:xfrm>
        </p:spPr>
        <p:txBody>
          <a:bodyPr>
            <a:normAutofit/>
          </a:bodyPr>
          <a:lstStyle/>
          <a:p>
            <a:pPr algn="ctr"/>
            <a:r>
              <a:rPr lang="en-US" dirty="0"/>
              <a:t>Little </a:t>
            </a:r>
            <a:r>
              <a:rPr lang="en-US" dirty="0" err="1"/>
              <a:t>Wandle</a:t>
            </a:r>
            <a:r>
              <a:rPr lang="en-US" dirty="0"/>
              <a:t>: Letters and Sounds Revised</a:t>
            </a:r>
            <a:br>
              <a:rPr lang="en-US" dirty="0"/>
            </a:br>
            <a:r>
              <a:rPr lang="en-US" dirty="0"/>
              <a:t> </a:t>
            </a:r>
          </a:p>
        </p:txBody>
      </p:sp>
      <p:sp>
        <p:nvSpPr>
          <p:cNvPr id="3" name="Subtitle 2">
            <a:extLst>
              <a:ext uri="{FF2B5EF4-FFF2-40B4-BE49-F238E27FC236}">
                <a16:creationId xmlns:a16="http://schemas.microsoft.com/office/drawing/2014/main" id="{495A1635-9F82-4740-B215-212B0C26146E}"/>
              </a:ext>
            </a:extLst>
          </p:cNvPr>
          <p:cNvSpPr>
            <a:spLocks noGrp="1"/>
          </p:cNvSpPr>
          <p:nvPr>
            <p:ph type="subTitle" idx="1"/>
          </p:nvPr>
        </p:nvSpPr>
        <p:spPr>
          <a:xfrm>
            <a:off x="1008226" y="5335570"/>
            <a:ext cx="9144000" cy="1133679"/>
          </a:xfrm>
        </p:spPr>
        <p:txBody>
          <a:bodyPr>
            <a:normAutofit/>
          </a:bodyPr>
          <a:lstStyle/>
          <a:p>
            <a:pPr algn="ctr"/>
            <a:r>
              <a:rPr lang="en-US" sz="3200" dirty="0"/>
              <a:t>Parents Workshop</a:t>
            </a:r>
          </a:p>
        </p:txBody>
      </p:sp>
      <p:pic>
        <p:nvPicPr>
          <p:cNvPr id="5" name="Picture 4">
            <a:extLst>
              <a:ext uri="{FF2B5EF4-FFF2-40B4-BE49-F238E27FC236}">
                <a16:creationId xmlns:a16="http://schemas.microsoft.com/office/drawing/2014/main" id="{AAD57A12-857F-46F7-AC2E-D4177927A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73" y="12621"/>
            <a:ext cx="2390912" cy="1134440"/>
          </a:xfrm>
          <a:prstGeom prst="rect">
            <a:avLst/>
          </a:prstGeom>
        </p:spPr>
      </p:pic>
      <p:pic>
        <p:nvPicPr>
          <p:cNvPr id="1026" name="Picture 2" descr="https://www.stedwardscatholicfirstschool.co.uk/uploads/images/SiteStructure/Logo.png">
            <a:extLst>
              <a:ext uri="{FF2B5EF4-FFF2-40B4-BE49-F238E27FC236}">
                <a16:creationId xmlns:a16="http://schemas.microsoft.com/office/drawing/2014/main" id="{841F75EB-E750-4821-AB97-160997C7F8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473" y="5620627"/>
            <a:ext cx="872753" cy="1133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424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C620D-949D-469C-B390-C314DF5CCB3E}"/>
              </a:ext>
            </a:extLst>
          </p:cNvPr>
          <p:cNvSpPr>
            <a:spLocks noGrp="1"/>
          </p:cNvSpPr>
          <p:nvPr>
            <p:ph type="title"/>
          </p:nvPr>
        </p:nvSpPr>
        <p:spPr/>
        <p:txBody>
          <a:bodyPr/>
          <a:lstStyle/>
          <a:p>
            <a:r>
              <a:rPr lang="en-US" dirty="0"/>
              <a:t>What is phonics?</a:t>
            </a:r>
          </a:p>
        </p:txBody>
      </p:sp>
      <p:sp>
        <p:nvSpPr>
          <p:cNvPr id="3" name="Content Placeholder 2">
            <a:extLst>
              <a:ext uri="{FF2B5EF4-FFF2-40B4-BE49-F238E27FC236}">
                <a16:creationId xmlns:a16="http://schemas.microsoft.com/office/drawing/2014/main" id="{FEED5E8F-8564-46E4-858C-3A3050DC6956}"/>
              </a:ext>
            </a:extLst>
          </p:cNvPr>
          <p:cNvSpPr>
            <a:spLocks noGrp="1"/>
          </p:cNvSpPr>
          <p:nvPr>
            <p:ph idx="1"/>
          </p:nvPr>
        </p:nvSpPr>
        <p:spPr>
          <a:xfrm>
            <a:off x="677334" y="1677971"/>
            <a:ext cx="8596668" cy="4363391"/>
          </a:xfrm>
        </p:spPr>
        <p:txBody>
          <a:bodyPr/>
          <a:lstStyle/>
          <a:p>
            <a:r>
              <a:rPr lang="en-US" sz="2000" dirty="0"/>
              <a:t>Phonics is a way of teaching children how to read and write. It helps children hear, identify and use different sounds that distinguish one word from another in the English language.</a:t>
            </a:r>
          </a:p>
          <a:p>
            <a:endParaRPr lang="en-US" sz="2000" dirty="0"/>
          </a:p>
          <a:p>
            <a:r>
              <a:rPr lang="en-US" sz="2000" dirty="0"/>
              <a:t>Written language can be compared to a code, so knowing the sounds of individual letters and how those letters sound when they’re combined will help children decode words as they read.</a:t>
            </a:r>
          </a:p>
          <a:p>
            <a:endParaRPr lang="en-US" sz="2000" dirty="0"/>
          </a:p>
          <a:p>
            <a:r>
              <a:rPr lang="en-US" sz="2000" dirty="0"/>
              <a:t>Understanding phonics will also help children know which letters to use when they are writing words.</a:t>
            </a:r>
          </a:p>
          <a:p>
            <a:endParaRPr lang="en-US" dirty="0"/>
          </a:p>
        </p:txBody>
      </p:sp>
    </p:spTree>
    <p:extLst>
      <p:ext uri="{BB962C8B-B14F-4D97-AF65-F5344CB8AC3E}">
        <p14:creationId xmlns:p14="http://schemas.microsoft.com/office/powerpoint/2010/main" val="3798486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36325-5055-4B01-B7D0-9405129FFF13}"/>
              </a:ext>
            </a:extLst>
          </p:cNvPr>
          <p:cNvSpPr>
            <a:spLocks noGrp="1"/>
          </p:cNvSpPr>
          <p:nvPr>
            <p:ph type="title"/>
          </p:nvPr>
        </p:nvSpPr>
        <p:spPr/>
        <p:txBody>
          <a:bodyPr>
            <a:normAutofit/>
          </a:bodyPr>
          <a:lstStyle/>
          <a:p>
            <a:r>
              <a:rPr lang="en-US" sz="4000" dirty="0"/>
              <a:t>The alphabet and phonics</a:t>
            </a:r>
          </a:p>
        </p:txBody>
      </p:sp>
      <p:sp>
        <p:nvSpPr>
          <p:cNvPr id="3" name="Content Placeholder 2">
            <a:extLst>
              <a:ext uri="{FF2B5EF4-FFF2-40B4-BE49-F238E27FC236}">
                <a16:creationId xmlns:a16="http://schemas.microsoft.com/office/drawing/2014/main" id="{EA4A69C6-9716-49E8-B0F8-57990E85751D}"/>
              </a:ext>
            </a:extLst>
          </p:cNvPr>
          <p:cNvSpPr>
            <a:spLocks noGrp="1"/>
          </p:cNvSpPr>
          <p:nvPr>
            <p:ph idx="1"/>
          </p:nvPr>
        </p:nvSpPr>
        <p:spPr/>
        <p:txBody>
          <a:bodyPr>
            <a:normAutofit/>
          </a:bodyPr>
          <a:lstStyle/>
          <a:p>
            <a:r>
              <a:rPr lang="en-US" sz="2000" dirty="0"/>
              <a:t>There are 26 letters in the alphabet BUT there are 44+ phonemes in the English language. </a:t>
            </a:r>
          </a:p>
          <a:p>
            <a:endParaRPr lang="en-US" sz="2000" dirty="0"/>
          </a:p>
          <a:p>
            <a:r>
              <a:rPr lang="en-US" sz="2000" dirty="0"/>
              <a:t>This does cause issues with reading and writing but with the correct phonic teaching by the end of KS1 children should be able decode and read using their phonic knowledge. This knowledge will then transfer into their writing.  </a:t>
            </a:r>
          </a:p>
        </p:txBody>
      </p:sp>
    </p:spTree>
    <p:extLst>
      <p:ext uri="{BB962C8B-B14F-4D97-AF65-F5344CB8AC3E}">
        <p14:creationId xmlns:p14="http://schemas.microsoft.com/office/powerpoint/2010/main" val="3953323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AB3F7-1B06-4548-AF25-08D2CC310304}"/>
              </a:ext>
            </a:extLst>
          </p:cNvPr>
          <p:cNvSpPr>
            <a:spLocks noGrp="1"/>
          </p:cNvSpPr>
          <p:nvPr>
            <p:ph type="title"/>
          </p:nvPr>
        </p:nvSpPr>
        <p:spPr/>
        <p:txBody>
          <a:bodyPr>
            <a:normAutofit/>
          </a:bodyPr>
          <a:lstStyle/>
          <a:p>
            <a:r>
              <a:rPr lang="en-US" sz="4000" dirty="0"/>
              <a:t>Phonemes and Graphemes</a:t>
            </a:r>
          </a:p>
        </p:txBody>
      </p:sp>
      <p:sp>
        <p:nvSpPr>
          <p:cNvPr id="3" name="Content Placeholder 2">
            <a:extLst>
              <a:ext uri="{FF2B5EF4-FFF2-40B4-BE49-F238E27FC236}">
                <a16:creationId xmlns:a16="http://schemas.microsoft.com/office/drawing/2014/main" id="{EDC220E2-22A9-45AC-9B6D-69CC20B278FA}"/>
              </a:ext>
            </a:extLst>
          </p:cNvPr>
          <p:cNvSpPr>
            <a:spLocks noGrp="1"/>
          </p:cNvSpPr>
          <p:nvPr>
            <p:ph idx="1"/>
          </p:nvPr>
        </p:nvSpPr>
        <p:spPr>
          <a:xfrm>
            <a:off x="677334" y="1800521"/>
            <a:ext cx="8596668" cy="4240842"/>
          </a:xfrm>
        </p:spPr>
        <p:txBody>
          <a:bodyPr>
            <a:normAutofit fontScale="92500"/>
          </a:bodyPr>
          <a:lstStyle/>
          <a:p>
            <a:r>
              <a:rPr lang="en-US" sz="2400" dirty="0"/>
              <a:t>We talk to our children about phonemes and graphemes. </a:t>
            </a:r>
          </a:p>
          <a:p>
            <a:endParaRPr lang="en-US" sz="2400" dirty="0"/>
          </a:p>
          <a:p>
            <a:r>
              <a:rPr lang="en-US" sz="2400" dirty="0"/>
              <a:t>Phonemes are the smallest single unit of sound heard in a word. </a:t>
            </a:r>
          </a:p>
          <a:p>
            <a:pPr marL="0" indent="0">
              <a:buNone/>
            </a:pPr>
            <a:r>
              <a:rPr lang="en-US" sz="2400" dirty="0"/>
              <a:t>     </a:t>
            </a:r>
            <a:r>
              <a:rPr lang="en-US" sz="2400" dirty="0" err="1"/>
              <a:t>i.e</a:t>
            </a:r>
            <a:r>
              <a:rPr lang="en-US" sz="2400" dirty="0"/>
              <a:t> in the word cat the phonemes are c-a-t. </a:t>
            </a:r>
          </a:p>
          <a:p>
            <a:endParaRPr lang="en-US" sz="2400" dirty="0"/>
          </a:p>
          <a:p>
            <a:r>
              <a:rPr lang="en-US" sz="2400" dirty="0"/>
              <a:t>Graphemes are the written representation of these sounds.</a:t>
            </a:r>
          </a:p>
          <a:p>
            <a:endParaRPr lang="en-US" sz="2400" dirty="0"/>
          </a:p>
          <a:p>
            <a:r>
              <a:rPr lang="en-US" sz="2400" dirty="0"/>
              <a:t>We refer to both of these as GPC – Grapheme Phoneme Correspondence. </a:t>
            </a:r>
          </a:p>
        </p:txBody>
      </p:sp>
    </p:spTree>
    <p:extLst>
      <p:ext uri="{BB962C8B-B14F-4D97-AF65-F5344CB8AC3E}">
        <p14:creationId xmlns:p14="http://schemas.microsoft.com/office/powerpoint/2010/main" val="414681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25FA5D-0F85-4BBE-A3D6-D29038199F87}"/>
              </a:ext>
            </a:extLst>
          </p:cNvPr>
          <p:cNvSpPr>
            <a:spLocks noGrp="1"/>
          </p:cNvSpPr>
          <p:nvPr>
            <p:ph idx="1"/>
          </p:nvPr>
        </p:nvSpPr>
        <p:spPr>
          <a:xfrm>
            <a:off x="677334" y="904973"/>
            <a:ext cx="8596668" cy="5136389"/>
          </a:xfrm>
        </p:spPr>
        <p:txBody>
          <a:bodyPr>
            <a:normAutofit/>
          </a:bodyPr>
          <a:lstStyle/>
          <a:p>
            <a:r>
              <a:rPr lang="en-US" sz="2200" dirty="0"/>
              <a:t>Some phonemes are ‘bouncy sounds’. a, t, p, </a:t>
            </a:r>
            <a:r>
              <a:rPr lang="en-US" sz="2200" dirty="0" err="1"/>
              <a:t>i</a:t>
            </a:r>
            <a:r>
              <a:rPr lang="en-US" sz="2200" dirty="0"/>
              <a:t>, d</a:t>
            </a:r>
          </a:p>
          <a:p>
            <a:r>
              <a:rPr lang="en-US" sz="2200" dirty="0"/>
              <a:t>Some phonemes are ‘stretchy sounds’. s, n, m, f, l</a:t>
            </a:r>
          </a:p>
          <a:p>
            <a:endParaRPr lang="en-US" sz="2200" dirty="0"/>
          </a:p>
          <a:p>
            <a:r>
              <a:rPr lang="en-US" sz="2200" dirty="0"/>
              <a:t>It is important when we are modelling phonemes that we use pure sounds. This means when we say the phoneme ‘m’ we do not add ‘uh’ to the end ‘</a:t>
            </a:r>
            <a:r>
              <a:rPr lang="en-US" sz="2200" dirty="0" err="1"/>
              <a:t>muh</a:t>
            </a:r>
            <a:r>
              <a:rPr lang="en-US" sz="2200" dirty="0"/>
              <a:t>’. As this then makes it into 2 sounds m/u. </a:t>
            </a:r>
          </a:p>
        </p:txBody>
      </p:sp>
    </p:spTree>
    <p:extLst>
      <p:ext uri="{BB962C8B-B14F-4D97-AF65-F5344CB8AC3E}">
        <p14:creationId xmlns:p14="http://schemas.microsoft.com/office/powerpoint/2010/main" val="942017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A7A2E-F4BE-4DC8-93AD-920B2285ECD8}"/>
              </a:ext>
            </a:extLst>
          </p:cNvPr>
          <p:cNvSpPr>
            <a:spLocks noGrp="1"/>
          </p:cNvSpPr>
          <p:nvPr>
            <p:ph type="title"/>
          </p:nvPr>
        </p:nvSpPr>
        <p:spPr/>
        <p:txBody>
          <a:bodyPr/>
          <a:lstStyle/>
          <a:p>
            <a:r>
              <a:rPr lang="en-US" dirty="0"/>
              <a:t>Phonics is split into 5 phases of learning. </a:t>
            </a:r>
          </a:p>
        </p:txBody>
      </p:sp>
      <p:sp>
        <p:nvSpPr>
          <p:cNvPr id="3" name="Content Placeholder 2">
            <a:extLst>
              <a:ext uri="{FF2B5EF4-FFF2-40B4-BE49-F238E27FC236}">
                <a16:creationId xmlns:a16="http://schemas.microsoft.com/office/drawing/2014/main" id="{9773CB25-40B6-4DC8-8967-75D22DA5EBB1}"/>
              </a:ext>
            </a:extLst>
          </p:cNvPr>
          <p:cNvSpPr>
            <a:spLocks noGrp="1"/>
          </p:cNvSpPr>
          <p:nvPr>
            <p:ph idx="1"/>
          </p:nvPr>
        </p:nvSpPr>
        <p:spPr/>
        <p:txBody>
          <a:bodyPr>
            <a:normAutofit fontScale="77500" lnSpcReduction="20000"/>
          </a:bodyPr>
          <a:lstStyle/>
          <a:p>
            <a:r>
              <a:rPr lang="en-US" sz="2800" dirty="0"/>
              <a:t>Phase 1: taught in Nursery </a:t>
            </a:r>
            <a:r>
              <a:rPr lang="en-US" sz="2200" dirty="0"/>
              <a:t>(no phonemes taught – focus on oral blending, speaking and listening)</a:t>
            </a:r>
          </a:p>
          <a:p>
            <a:r>
              <a:rPr lang="en-US" sz="2800" dirty="0"/>
              <a:t>Phase 2: taught in Reception </a:t>
            </a:r>
            <a:r>
              <a:rPr lang="en-US" sz="2200" dirty="0"/>
              <a:t>(32 phonemes taught + double letters)</a:t>
            </a:r>
          </a:p>
          <a:p>
            <a:r>
              <a:rPr lang="en-US" sz="2800" dirty="0"/>
              <a:t>Phase 3: taught in Reception </a:t>
            </a:r>
            <a:r>
              <a:rPr lang="en-US" sz="2200" dirty="0"/>
              <a:t>(14 phonemes taught)</a:t>
            </a:r>
          </a:p>
          <a:p>
            <a:r>
              <a:rPr lang="en-US" sz="2800" dirty="0"/>
              <a:t>Phase 4: taught in Reception </a:t>
            </a:r>
            <a:r>
              <a:rPr lang="en-US" sz="2200" dirty="0"/>
              <a:t>(no phonemes taught – focus on blending longer words)</a:t>
            </a:r>
          </a:p>
          <a:p>
            <a:r>
              <a:rPr lang="en-US" sz="2800" dirty="0"/>
              <a:t>Phase 5: taught in Year 1 </a:t>
            </a:r>
            <a:r>
              <a:rPr lang="en-US" sz="2200" dirty="0"/>
              <a:t>(alternative pronunciations of taught)</a:t>
            </a:r>
          </a:p>
          <a:p>
            <a:endParaRPr lang="en-US" sz="2800" dirty="0"/>
          </a:p>
          <a:p>
            <a:r>
              <a:rPr lang="en-US" sz="2800" dirty="0"/>
              <a:t>Children learning phonics in Year 2 Autumn term to consolidate their learning and start learning spelling patterns and rules.</a:t>
            </a:r>
          </a:p>
        </p:txBody>
      </p:sp>
    </p:spTree>
    <p:extLst>
      <p:ext uri="{BB962C8B-B14F-4D97-AF65-F5344CB8AC3E}">
        <p14:creationId xmlns:p14="http://schemas.microsoft.com/office/powerpoint/2010/main" val="2567988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19C93-AFDE-44C5-890F-27D2AC7BD2F8}"/>
              </a:ext>
            </a:extLst>
          </p:cNvPr>
          <p:cNvSpPr>
            <a:spLocks noGrp="1"/>
          </p:cNvSpPr>
          <p:nvPr>
            <p:ph type="title"/>
          </p:nvPr>
        </p:nvSpPr>
        <p:spPr/>
        <p:txBody>
          <a:bodyPr/>
          <a:lstStyle/>
          <a:p>
            <a:r>
              <a:rPr lang="en-US" dirty="0"/>
              <a:t>Terminology</a:t>
            </a:r>
          </a:p>
        </p:txBody>
      </p:sp>
      <p:sp>
        <p:nvSpPr>
          <p:cNvPr id="3" name="Content Placeholder 2">
            <a:extLst>
              <a:ext uri="{FF2B5EF4-FFF2-40B4-BE49-F238E27FC236}">
                <a16:creationId xmlns:a16="http://schemas.microsoft.com/office/drawing/2014/main" id="{4C54BEA0-269A-4036-8BB7-28151DE0F6C2}"/>
              </a:ext>
            </a:extLst>
          </p:cNvPr>
          <p:cNvSpPr>
            <a:spLocks noGrp="1"/>
          </p:cNvSpPr>
          <p:nvPr>
            <p:ph idx="1"/>
          </p:nvPr>
        </p:nvSpPr>
        <p:spPr>
          <a:xfrm>
            <a:off x="799883" y="1451728"/>
            <a:ext cx="3593008" cy="5033913"/>
          </a:xfrm>
        </p:spPr>
        <p:txBody>
          <a:bodyPr>
            <a:normAutofit/>
          </a:bodyPr>
          <a:lstStyle/>
          <a:p>
            <a:r>
              <a:rPr lang="en-US" b="1" dirty="0"/>
              <a:t>Phonemes</a:t>
            </a:r>
          </a:p>
          <a:p>
            <a:r>
              <a:rPr lang="en-US" b="1" dirty="0"/>
              <a:t>Graphemes</a:t>
            </a:r>
          </a:p>
          <a:p>
            <a:r>
              <a:rPr lang="en-US" dirty="0"/>
              <a:t>GPC</a:t>
            </a:r>
          </a:p>
          <a:p>
            <a:r>
              <a:rPr lang="en-US" b="1" dirty="0"/>
              <a:t>Diagraph</a:t>
            </a:r>
          </a:p>
          <a:p>
            <a:r>
              <a:rPr lang="en-US" b="1" dirty="0"/>
              <a:t>Trigraph</a:t>
            </a:r>
          </a:p>
          <a:p>
            <a:r>
              <a:rPr lang="en-US" b="1" dirty="0"/>
              <a:t>Split diagraph </a:t>
            </a:r>
          </a:p>
          <a:p>
            <a:r>
              <a:rPr lang="en-US" dirty="0" err="1"/>
              <a:t>cvc</a:t>
            </a:r>
            <a:r>
              <a:rPr lang="en-US" dirty="0"/>
              <a:t> words (</a:t>
            </a:r>
            <a:r>
              <a:rPr lang="en-US" dirty="0" err="1"/>
              <a:t>ccvc</a:t>
            </a:r>
            <a:r>
              <a:rPr lang="en-US" dirty="0"/>
              <a:t>, </a:t>
            </a:r>
            <a:r>
              <a:rPr lang="en-US" dirty="0" err="1"/>
              <a:t>ccvc</a:t>
            </a:r>
            <a:r>
              <a:rPr lang="en-US" dirty="0"/>
              <a:t>…)</a:t>
            </a:r>
          </a:p>
          <a:p>
            <a:r>
              <a:rPr lang="en-US" dirty="0"/>
              <a:t>Adjacent consonants</a:t>
            </a:r>
          </a:p>
          <a:p>
            <a:r>
              <a:rPr lang="en-US" b="1" dirty="0"/>
              <a:t>Alien words </a:t>
            </a:r>
            <a:r>
              <a:rPr lang="en-US" dirty="0"/>
              <a:t>(pseudo words)</a:t>
            </a:r>
          </a:p>
          <a:p>
            <a:r>
              <a:rPr lang="en-US" b="1" dirty="0"/>
              <a:t>Blending</a:t>
            </a:r>
          </a:p>
          <a:p>
            <a:r>
              <a:rPr lang="en-US" b="1" dirty="0"/>
              <a:t>Segmenting </a:t>
            </a:r>
          </a:p>
          <a:p>
            <a:r>
              <a:rPr lang="en-US" b="1" dirty="0"/>
              <a:t>‘chunk it up’</a:t>
            </a:r>
          </a:p>
          <a:p>
            <a:endParaRPr lang="en-US" dirty="0"/>
          </a:p>
          <a:p>
            <a:endParaRPr lang="en-US" dirty="0"/>
          </a:p>
        </p:txBody>
      </p:sp>
      <p:sp>
        <p:nvSpPr>
          <p:cNvPr id="4" name="Content Placeholder 2">
            <a:extLst>
              <a:ext uri="{FF2B5EF4-FFF2-40B4-BE49-F238E27FC236}">
                <a16:creationId xmlns:a16="http://schemas.microsoft.com/office/drawing/2014/main" id="{78BC59C1-03E2-402F-BE87-92BB7DEB2F2D}"/>
              </a:ext>
            </a:extLst>
          </p:cNvPr>
          <p:cNvSpPr txBox="1">
            <a:spLocks/>
          </p:cNvSpPr>
          <p:nvPr/>
        </p:nvSpPr>
        <p:spPr>
          <a:xfrm>
            <a:off x="4591029" y="1451727"/>
            <a:ext cx="3593008" cy="503391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Compound word</a:t>
            </a:r>
          </a:p>
          <a:p>
            <a:r>
              <a:rPr lang="en-US" dirty="0"/>
              <a:t>Homograph</a:t>
            </a:r>
          </a:p>
          <a:p>
            <a:r>
              <a:rPr lang="en-US" dirty="0"/>
              <a:t>Homophone</a:t>
            </a:r>
          </a:p>
          <a:p>
            <a:r>
              <a:rPr lang="en-US" dirty="0"/>
              <a:t>Mnemonic</a:t>
            </a:r>
          </a:p>
          <a:p>
            <a:r>
              <a:rPr lang="en-US" dirty="0"/>
              <a:t>Oral blending</a:t>
            </a:r>
          </a:p>
          <a:p>
            <a:r>
              <a:rPr lang="en-US" dirty="0"/>
              <a:t>prefix</a:t>
            </a:r>
          </a:p>
          <a:p>
            <a:r>
              <a:rPr lang="en-US" dirty="0"/>
              <a:t>suffix </a:t>
            </a:r>
          </a:p>
          <a:p>
            <a:r>
              <a:rPr lang="en-US" b="1" dirty="0"/>
              <a:t>fluency</a:t>
            </a:r>
          </a:p>
          <a:p>
            <a:r>
              <a:rPr lang="en-US" b="1" dirty="0"/>
              <a:t>prosody</a:t>
            </a:r>
          </a:p>
          <a:p>
            <a:r>
              <a:rPr lang="en-US" b="1" dirty="0"/>
              <a:t>Comprehension</a:t>
            </a:r>
          </a:p>
          <a:p>
            <a:r>
              <a:rPr lang="en-US" b="1" dirty="0"/>
              <a:t>Spelling fingers</a:t>
            </a:r>
          </a:p>
          <a:p>
            <a:pPr marL="0" indent="0">
              <a:buNone/>
            </a:pPr>
            <a:endParaRPr lang="en-US" dirty="0"/>
          </a:p>
          <a:p>
            <a:endParaRPr lang="en-US" dirty="0"/>
          </a:p>
        </p:txBody>
      </p:sp>
      <p:sp>
        <p:nvSpPr>
          <p:cNvPr id="6" name="TextBox 5">
            <a:extLst>
              <a:ext uri="{FF2B5EF4-FFF2-40B4-BE49-F238E27FC236}">
                <a16:creationId xmlns:a16="http://schemas.microsoft.com/office/drawing/2014/main" id="{38B82AC5-4B93-4AE9-91F1-FB702E632196}"/>
              </a:ext>
            </a:extLst>
          </p:cNvPr>
          <p:cNvSpPr txBox="1"/>
          <p:nvPr/>
        </p:nvSpPr>
        <p:spPr>
          <a:xfrm>
            <a:off x="7426166" y="609600"/>
            <a:ext cx="1809946" cy="2031325"/>
          </a:xfrm>
          <a:prstGeom prst="rect">
            <a:avLst/>
          </a:prstGeom>
          <a:noFill/>
        </p:spPr>
        <p:txBody>
          <a:bodyPr wrap="square" rtlCol="0">
            <a:spAutoFit/>
          </a:bodyPr>
          <a:lstStyle/>
          <a:p>
            <a:pPr algn="ctr"/>
            <a:r>
              <a:rPr lang="en-US" dirty="0">
                <a:solidFill>
                  <a:srgbClr val="FFC000"/>
                </a:solidFill>
              </a:rPr>
              <a:t>Please see our school website for a breakdown of the terminology used. </a:t>
            </a:r>
          </a:p>
        </p:txBody>
      </p:sp>
    </p:spTree>
    <p:extLst>
      <p:ext uri="{BB962C8B-B14F-4D97-AF65-F5344CB8AC3E}">
        <p14:creationId xmlns:p14="http://schemas.microsoft.com/office/powerpoint/2010/main" val="69273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EB624-3F1C-478A-8C8E-BACC3499ADAC}"/>
              </a:ext>
            </a:extLst>
          </p:cNvPr>
          <p:cNvSpPr>
            <a:spLocks noGrp="1"/>
          </p:cNvSpPr>
          <p:nvPr>
            <p:ph type="title"/>
          </p:nvPr>
        </p:nvSpPr>
        <p:spPr/>
        <p:txBody>
          <a:bodyPr/>
          <a:lstStyle/>
          <a:p>
            <a:r>
              <a:rPr lang="en-US" dirty="0"/>
              <a:t>Formation phrase</a:t>
            </a:r>
          </a:p>
        </p:txBody>
      </p:sp>
      <p:pic>
        <p:nvPicPr>
          <p:cNvPr id="4" name="Picture 3">
            <a:extLst>
              <a:ext uri="{FF2B5EF4-FFF2-40B4-BE49-F238E27FC236}">
                <a16:creationId xmlns:a16="http://schemas.microsoft.com/office/drawing/2014/main" id="{69F09441-34E7-4CF4-B55C-42FA503ED3FB}"/>
              </a:ext>
            </a:extLst>
          </p:cNvPr>
          <p:cNvPicPr>
            <a:picLocks noChangeAspect="1"/>
          </p:cNvPicPr>
          <p:nvPr/>
        </p:nvPicPr>
        <p:blipFill>
          <a:blip r:embed="rId2"/>
          <a:stretch>
            <a:fillRect/>
          </a:stretch>
        </p:blipFill>
        <p:spPr>
          <a:xfrm>
            <a:off x="872380" y="1272805"/>
            <a:ext cx="8637769" cy="5424940"/>
          </a:xfrm>
          <a:prstGeom prst="rect">
            <a:avLst/>
          </a:prstGeom>
        </p:spPr>
      </p:pic>
    </p:spTree>
    <p:extLst>
      <p:ext uri="{BB962C8B-B14F-4D97-AF65-F5344CB8AC3E}">
        <p14:creationId xmlns:p14="http://schemas.microsoft.com/office/powerpoint/2010/main" val="1330168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90DC9-0309-4C14-97B5-FDADC564B8F6}"/>
              </a:ext>
            </a:extLst>
          </p:cNvPr>
          <p:cNvSpPr>
            <a:spLocks noGrp="1"/>
          </p:cNvSpPr>
          <p:nvPr>
            <p:ph type="title"/>
          </p:nvPr>
        </p:nvSpPr>
        <p:spPr/>
        <p:txBody>
          <a:bodyPr/>
          <a:lstStyle/>
          <a:p>
            <a:r>
              <a:rPr lang="en-US" dirty="0"/>
              <a:t>Phase 2</a:t>
            </a:r>
          </a:p>
        </p:txBody>
      </p:sp>
      <p:pic>
        <p:nvPicPr>
          <p:cNvPr id="4" name="Picture 3">
            <a:extLst>
              <a:ext uri="{FF2B5EF4-FFF2-40B4-BE49-F238E27FC236}">
                <a16:creationId xmlns:a16="http://schemas.microsoft.com/office/drawing/2014/main" id="{6DDA0DC8-7F27-4439-8F54-25561ED84A8F}"/>
              </a:ext>
            </a:extLst>
          </p:cNvPr>
          <p:cNvPicPr>
            <a:picLocks noChangeAspect="1"/>
          </p:cNvPicPr>
          <p:nvPr/>
        </p:nvPicPr>
        <p:blipFill>
          <a:blip r:embed="rId2"/>
          <a:stretch>
            <a:fillRect/>
          </a:stretch>
        </p:blipFill>
        <p:spPr>
          <a:xfrm>
            <a:off x="1270443" y="1399439"/>
            <a:ext cx="7410450" cy="5114925"/>
          </a:xfrm>
          <a:prstGeom prst="rect">
            <a:avLst/>
          </a:prstGeom>
        </p:spPr>
      </p:pic>
    </p:spTree>
    <p:extLst>
      <p:ext uri="{BB962C8B-B14F-4D97-AF65-F5344CB8AC3E}">
        <p14:creationId xmlns:p14="http://schemas.microsoft.com/office/powerpoint/2010/main" val="1071564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13807-1B9A-49F4-A07C-F152E6C5F583}"/>
              </a:ext>
            </a:extLst>
          </p:cNvPr>
          <p:cNvSpPr>
            <a:spLocks noGrp="1"/>
          </p:cNvSpPr>
          <p:nvPr>
            <p:ph type="title"/>
          </p:nvPr>
        </p:nvSpPr>
        <p:spPr/>
        <p:txBody>
          <a:bodyPr/>
          <a:lstStyle/>
          <a:p>
            <a:r>
              <a:rPr lang="en-US" dirty="0"/>
              <a:t>Phase 3</a:t>
            </a:r>
          </a:p>
        </p:txBody>
      </p:sp>
      <p:pic>
        <p:nvPicPr>
          <p:cNvPr id="3" name="Picture 2">
            <a:extLst>
              <a:ext uri="{FF2B5EF4-FFF2-40B4-BE49-F238E27FC236}">
                <a16:creationId xmlns:a16="http://schemas.microsoft.com/office/drawing/2014/main" id="{5AD40E34-1145-48FE-8247-71256FDB579C}"/>
              </a:ext>
            </a:extLst>
          </p:cNvPr>
          <p:cNvPicPr>
            <a:picLocks noChangeAspect="1"/>
          </p:cNvPicPr>
          <p:nvPr/>
        </p:nvPicPr>
        <p:blipFill>
          <a:blip r:embed="rId2"/>
          <a:stretch>
            <a:fillRect/>
          </a:stretch>
        </p:blipFill>
        <p:spPr>
          <a:xfrm>
            <a:off x="669488" y="1737217"/>
            <a:ext cx="8604514" cy="3522940"/>
          </a:xfrm>
          <a:prstGeom prst="rect">
            <a:avLst/>
          </a:prstGeom>
        </p:spPr>
      </p:pic>
    </p:spTree>
    <p:extLst>
      <p:ext uri="{BB962C8B-B14F-4D97-AF65-F5344CB8AC3E}">
        <p14:creationId xmlns:p14="http://schemas.microsoft.com/office/powerpoint/2010/main" val="2871002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BF93-88BC-48ED-99D2-96C115126BEA}"/>
              </a:ext>
            </a:extLst>
          </p:cNvPr>
          <p:cNvSpPr>
            <a:spLocks noGrp="1"/>
          </p:cNvSpPr>
          <p:nvPr>
            <p:ph type="title"/>
          </p:nvPr>
        </p:nvSpPr>
        <p:spPr/>
        <p:txBody>
          <a:bodyPr/>
          <a:lstStyle/>
          <a:p>
            <a:r>
              <a:rPr lang="en-US" dirty="0"/>
              <a:t>Phase 5</a:t>
            </a:r>
          </a:p>
        </p:txBody>
      </p:sp>
      <p:pic>
        <p:nvPicPr>
          <p:cNvPr id="3" name="Picture 2">
            <a:extLst>
              <a:ext uri="{FF2B5EF4-FFF2-40B4-BE49-F238E27FC236}">
                <a16:creationId xmlns:a16="http://schemas.microsoft.com/office/drawing/2014/main" id="{F6FA3801-DCE8-4C99-96D6-99D26F871B47}"/>
              </a:ext>
            </a:extLst>
          </p:cNvPr>
          <p:cNvPicPr>
            <a:picLocks noChangeAspect="1"/>
          </p:cNvPicPr>
          <p:nvPr/>
        </p:nvPicPr>
        <p:blipFill>
          <a:blip r:embed="rId2"/>
          <a:stretch>
            <a:fillRect/>
          </a:stretch>
        </p:blipFill>
        <p:spPr>
          <a:xfrm>
            <a:off x="554449" y="1289376"/>
            <a:ext cx="8467788" cy="4879975"/>
          </a:xfrm>
          <a:prstGeom prst="rect">
            <a:avLst/>
          </a:prstGeom>
        </p:spPr>
      </p:pic>
    </p:spTree>
    <p:extLst>
      <p:ext uri="{BB962C8B-B14F-4D97-AF65-F5344CB8AC3E}">
        <p14:creationId xmlns:p14="http://schemas.microsoft.com/office/powerpoint/2010/main" val="2383062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02BB02-89DB-48D5-84DD-3EE6CA04511B}"/>
              </a:ext>
            </a:extLst>
          </p:cNvPr>
          <p:cNvPicPr>
            <a:picLocks noChangeAspect="1"/>
          </p:cNvPicPr>
          <p:nvPr/>
        </p:nvPicPr>
        <p:blipFill>
          <a:blip r:embed="rId2"/>
          <a:stretch>
            <a:fillRect/>
          </a:stretch>
        </p:blipFill>
        <p:spPr>
          <a:xfrm>
            <a:off x="187141" y="129717"/>
            <a:ext cx="6318423" cy="6582168"/>
          </a:xfrm>
          <a:prstGeom prst="rect">
            <a:avLst/>
          </a:prstGeom>
        </p:spPr>
      </p:pic>
      <p:pic>
        <p:nvPicPr>
          <p:cNvPr id="5" name="Picture 4">
            <a:extLst>
              <a:ext uri="{FF2B5EF4-FFF2-40B4-BE49-F238E27FC236}">
                <a16:creationId xmlns:a16="http://schemas.microsoft.com/office/drawing/2014/main" id="{A5EE2C8D-155C-4E50-BB17-D596A58E55E1}"/>
              </a:ext>
            </a:extLst>
          </p:cNvPr>
          <p:cNvPicPr>
            <a:picLocks noChangeAspect="1"/>
          </p:cNvPicPr>
          <p:nvPr/>
        </p:nvPicPr>
        <p:blipFill>
          <a:blip r:embed="rId3"/>
          <a:stretch>
            <a:fillRect/>
          </a:stretch>
        </p:blipFill>
        <p:spPr>
          <a:xfrm>
            <a:off x="6592233" y="242887"/>
            <a:ext cx="5342101" cy="6509773"/>
          </a:xfrm>
          <a:prstGeom prst="rect">
            <a:avLst/>
          </a:prstGeom>
        </p:spPr>
      </p:pic>
    </p:spTree>
    <p:extLst>
      <p:ext uri="{BB962C8B-B14F-4D97-AF65-F5344CB8AC3E}">
        <p14:creationId xmlns:p14="http://schemas.microsoft.com/office/powerpoint/2010/main" val="4062555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3C373-AEC5-421C-B1D0-BFD1B09059C4}"/>
              </a:ext>
            </a:extLst>
          </p:cNvPr>
          <p:cNvSpPr>
            <a:spLocks noGrp="1"/>
          </p:cNvSpPr>
          <p:nvPr>
            <p:ph type="title"/>
          </p:nvPr>
        </p:nvSpPr>
        <p:spPr>
          <a:xfrm>
            <a:off x="707814" y="0"/>
            <a:ext cx="8596668" cy="1320800"/>
          </a:xfrm>
        </p:spPr>
        <p:txBody>
          <a:bodyPr/>
          <a:lstStyle/>
          <a:p>
            <a:r>
              <a:rPr lang="en-US" dirty="0"/>
              <a:t>Grow the Code</a:t>
            </a:r>
          </a:p>
        </p:txBody>
      </p:sp>
      <p:pic>
        <p:nvPicPr>
          <p:cNvPr id="3" name="Picture 2">
            <a:extLst>
              <a:ext uri="{FF2B5EF4-FFF2-40B4-BE49-F238E27FC236}">
                <a16:creationId xmlns:a16="http://schemas.microsoft.com/office/drawing/2014/main" id="{B2C84535-5823-427E-9957-61AB9D920913}"/>
              </a:ext>
            </a:extLst>
          </p:cNvPr>
          <p:cNvPicPr>
            <a:picLocks noChangeAspect="1"/>
          </p:cNvPicPr>
          <p:nvPr/>
        </p:nvPicPr>
        <p:blipFill>
          <a:blip r:embed="rId2"/>
          <a:stretch>
            <a:fillRect/>
          </a:stretch>
        </p:blipFill>
        <p:spPr>
          <a:xfrm>
            <a:off x="812800" y="803510"/>
            <a:ext cx="9254606" cy="6054490"/>
          </a:xfrm>
          <a:prstGeom prst="rect">
            <a:avLst/>
          </a:prstGeom>
        </p:spPr>
      </p:pic>
    </p:spTree>
    <p:extLst>
      <p:ext uri="{BB962C8B-B14F-4D97-AF65-F5344CB8AC3E}">
        <p14:creationId xmlns:p14="http://schemas.microsoft.com/office/powerpoint/2010/main" val="3233185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9AF3B-2B3D-4FEC-873E-C899764C37A8}"/>
              </a:ext>
            </a:extLst>
          </p:cNvPr>
          <p:cNvSpPr>
            <a:spLocks noGrp="1"/>
          </p:cNvSpPr>
          <p:nvPr>
            <p:ph type="title"/>
          </p:nvPr>
        </p:nvSpPr>
        <p:spPr>
          <a:xfrm>
            <a:off x="667907" y="1533425"/>
            <a:ext cx="8596668" cy="3500487"/>
          </a:xfrm>
        </p:spPr>
        <p:txBody>
          <a:bodyPr>
            <a:normAutofit/>
          </a:bodyPr>
          <a:lstStyle/>
          <a:p>
            <a:r>
              <a:rPr lang="en-US" dirty="0"/>
              <a:t>For more support on the pronunciation of phonemes please see the PowerPoint on the class pages of our school website.  </a:t>
            </a:r>
          </a:p>
        </p:txBody>
      </p:sp>
    </p:spTree>
    <p:extLst>
      <p:ext uri="{BB962C8B-B14F-4D97-AF65-F5344CB8AC3E}">
        <p14:creationId xmlns:p14="http://schemas.microsoft.com/office/powerpoint/2010/main" val="1247969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0CE43-73F8-4AA5-A12D-85B627BDE4CD}"/>
              </a:ext>
            </a:extLst>
          </p:cNvPr>
          <p:cNvSpPr>
            <a:spLocks noGrp="1"/>
          </p:cNvSpPr>
          <p:nvPr>
            <p:ph type="title"/>
          </p:nvPr>
        </p:nvSpPr>
        <p:spPr/>
        <p:txBody>
          <a:bodyPr/>
          <a:lstStyle/>
          <a:p>
            <a:r>
              <a:rPr lang="en-US" dirty="0"/>
              <a:t>Blending and Segmenting</a:t>
            </a:r>
          </a:p>
        </p:txBody>
      </p:sp>
      <p:sp>
        <p:nvSpPr>
          <p:cNvPr id="3" name="Content Placeholder 2">
            <a:extLst>
              <a:ext uri="{FF2B5EF4-FFF2-40B4-BE49-F238E27FC236}">
                <a16:creationId xmlns:a16="http://schemas.microsoft.com/office/drawing/2014/main" id="{846515E9-6BD9-4554-BFB3-9A2E585F2DF0}"/>
              </a:ext>
            </a:extLst>
          </p:cNvPr>
          <p:cNvSpPr>
            <a:spLocks noGrp="1"/>
          </p:cNvSpPr>
          <p:nvPr>
            <p:ph idx="1"/>
          </p:nvPr>
        </p:nvSpPr>
        <p:spPr>
          <a:xfrm>
            <a:off x="752748" y="1488613"/>
            <a:ext cx="8596668" cy="3880773"/>
          </a:xfrm>
        </p:spPr>
        <p:txBody>
          <a:bodyPr/>
          <a:lstStyle/>
          <a:p>
            <a:r>
              <a:rPr lang="en-US" dirty="0">
                <a:hlinkClick r:id="rId2"/>
              </a:rPr>
              <a:t>https://www.youtube.com/watch?v=IL5YUCPyC5I&amp;list=PLuGr6z2H2KNFgREqlidDCLKfJC4KvaEfO&amp;index=8</a:t>
            </a:r>
            <a:r>
              <a:rPr lang="en-US" dirty="0"/>
              <a:t> </a:t>
            </a:r>
          </a:p>
          <a:p>
            <a:endParaRPr lang="en-US" dirty="0"/>
          </a:p>
          <a:p>
            <a:r>
              <a:rPr lang="en-US" dirty="0"/>
              <a:t>Blending is the process of putting together phonemes in order to read.</a:t>
            </a:r>
          </a:p>
          <a:p>
            <a:r>
              <a:rPr lang="en-US" dirty="0"/>
              <a:t>Segmenting is the process of breaking apart words in order to spell.</a:t>
            </a:r>
          </a:p>
          <a:p>
            <a:r>
              <a:rPr lang="en-US" dirty="0"/>
              <a:t>We teach both of these with sound buttons. Children are encourage to put sound buttons underneath their writing or put them down before writing a word. Dots are single phonemes and dashes are digraphs or trigraphs.</a:t>
            </a:r>
          </a:p>
        </p:txBody>
      </p:sp>
      <p:sp>
        <p:nvSpPr>
          <p:cNvPr id="5" name="TextBox 4">
            <a:extLst>
              <a:ext uri="{FF2B5EF4-FFF2-40B4-BE49-F238E27FC236}">
                <a16:creationId xmlns:a16="http://schemas.microsoft.com/office/drawing/2014/main" id="{CE2839E4-D9F9-4BF8-A7A6-92DDD3D67FF9}"/>
              </a:ext>
            </a:extLst>
          </p:cNvPr>
          <p:cNvSpPr txBox="1"/>
          <p:nvPr/>
        </p:nvSpPr>
        <p:spPr>
          <a:xfrm>
            <a:off x="2299789" y="5159475"/>
            <a:ext cx="856444" cy="1323439"/>
          </a:xfrm>
          <a:prstGeom prst="rect">
            <a:avLst/>
          </a:prstGeom>
          <a:noFill/>
        </p:spPr>
        <p:txBody>
          <a:bodyPr wrap="square" rtlCol="0">
            <a:spAutoFit/>
          </a:bodyPr>
          <a:lstStyle/>
          <a:p>
            <a:r>
              <a:rPr lang="en-US" dirty="0"/>
              <a:t> </a:t>
            </a:r>
            <a:r>
              <a:rPr lang="en-US" sz="8000" dirty="0"/>
              <a:t>a</a:t>
            </a:r>
            <a:endParaRPr lang="en-US" dirty="0"/>
          </a:p>
        </p:txBody>
      </p:sp>
      <p:sp>
        <p:nvSpPr>
          <p:cNvPr id="6" name="Oval 5">
            <a:extLst>
              <a:ext uri="{FF2B5EF4-FFF2-40B4-BE49-F238E27FC236}">
                <a16:creationId xmlns:a16="http://schemas.microsoft.com/office/drawing/2014/main" id="{B595C8D1-902A-40F0-8D27-DC39073B879E}"/>
              </a:ext>
            </a:extLst>
          </p:cNvPr>
          <p:cNvSpPr/>
          <p:nvPr/>
        </p:nvSpPr>
        <p:spPr>
          <a:xfrm>
            <a:off x="1470582" y="6248400"/>
            <a:ext cx="339364" cy="3906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3C7D3DDE-302E-402E-B800-4137D01B5158}"/>
              </a:ext>
            </a:extLst>
          </p:cNvPr>
          <p:cNvSpPr/>
          <p:nvPr/>
        </p:nvSpPr>
        <p:spPr>
          <a:xfrm>
            <a:off x="2579626" y="6248399"/>
            <a:ext cx="339364" cy="3906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C716D8E5-A50A-4D56-AB0B-09FFC2FD82C7}"/>
              </a:ext>
            </a:extLst>
          </p:cNvPr>
          <p:cNvSpPr/>
          <p:nvPr/>
        </p:nvSpPr>
        <p:spPr>
          <a:xfrm>
            <a:off x="3688670" y="6248399"/>
            <a:ext cx="339364" cy="3906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F97736D-C82A-4F9E-8248-BE48B10AE112}"/>
              </a:ext>
            </a:extLst>
          </p:cNvPr>
          <p:cNvSpPr txBox="1"/>
          <p:nvPr/>
        </p:nvSpPr>
        <p:spPr>
          <a:xfrm>
            <a:off x="1234906" y="5159474"/>
            <a:ext cx="856444" cy="1323439"/>
          </a:xfrm>
          <a:prstGeom prst="rect">
            <a:avLst/>
          </a:prstGeom>
          <a:noFill/>
        </p:spPr>
        <p:txBody>
          <a:bodyPr wrap="square" rtlCol="0">
            <a:spAutoFit/>
          </a:bodyPr>
          <a:lstStyle/>
          <a:p>
            <a:r>
              <a:rPr lang="en-US" dirty="0"/>
              <a:t> </a:t>
            </a:r>
            <a:r>
              <a:rPr lang="en-US" sz="8000" dirty="0"/>
              <a:t>c</a:t>
            </a:r>
            <a:endParaRPr lang="en-US" dirty="0"/>
          </a:p>
        </p:txBody>
      </p:sp>
      <p:sp>
        <p:nvSpPr>
          <p:cNvPr id="10" name="TextBox 9">
            <a:extLst>
              <a:ext uri="{FF2B5EF4-FFF2-40B4-BE49-F238E27FC236}">
                <a16:creationId xmlns:a16="http://schemas.microsoft.com/office/drawing/2014/main" id="{1B44A4A6-4F37-4156-998F-377A5A9DC16A}"/>
              </a:ext>
            </a:extLst>
          </p:cNvPr>
          <p:cNvSpPr txBox="1"/>
          <p:nvPr/>
        </p:nvSpPr>
        <p:spPr>
          <a:xfrm>
            <a:off x="3430130" y="5120261"/>
            <a:ext cx="856444" cy="1323439"/>
          </a:xfrm>
          <a:prstGeom prst="rect">
            <a:avLst/>
          </a:prstGeom>
          <a:noFill/>
        </p:spPr>
        <p:txBody>
          <a:bodyPr wrap="square" rtlCol="0">
            <a:spAutoFit/>
          </a:bodyPr>
          <a:lstStyle/>
          <a:p>
            <a:r>
              <a:rPr lang="en-US" dirty="0"/>
              <a:t> </a:t>
            </a:r>
            <a:r>
              <a:rPr lang="en-US" sz="8000" dirty="0"/>
              <a:t>t</a:t>
            </a:r>
            <a:endParaRPr lang="en-US" dirty="0"/>
          </a:p>
        </p:txBody>
      </p:sp>
      <p:sp>
        <p:nvSpPr>
          <p:cNvPr id="11" name="TextBox 10">
            <a:extLst>
              <a:ext uri="{FF2B5EF4-FFF2-40B4-BE49-F238E27FC236}">
                <a16:creationId xmlns:a16="http://schemas.microsoft.com/office/drawing/2014/main" id="{C2A33295-B727-4D6F-B5E5-A683CDA2E69A}"/>
              </a:ext>
            </a:extLst>
          </p:cNvPr>
          <p:cNvSpPr txBox="1"/>
          <p:nvPr/>
        </p:nvSpPr>
        <p:spPr>
          <a:xfrm>
            <a:off x="5051083" y="5147173"/>
            <a:ext cx="1415706" cy="1323439"/>
          </a:xfrm>
          <a:prstGeom prst="rect">
            <a:avLst/>
          </a:prstGeom>
          <a:noFill/>
        </p:spPr>
        <p:txBody>
          <a:bodyPr wrap="square" rtlCol="0">
            <a:spAutoFit/>
          </a:bodyPr>
          <a:lstStyle/>
          <a:p>
            <a:r>
              <a:rPr lang="en-US" dirty="0"/>
              <a:t> </a:t>
            </a:r>
            <a:r>
              <a:rPr lang="en-US" sz="8000" dirty="0" err="1"/>
              <a:t>ch</a:t>
            </a:r>
            <a:endParaRPr lang="en-US" dirty="0"/>
          </a:p>
        </p:txBody>
      </p:sp>
      <p:sp>
        <p:nvSpPr>
          <p:cNvPr id="12" name="TextBox 11">
            <a:extLst>
              <a:ext uri="{FF2B5EF4-FFF2-40B4-BE49-F238E27FC236}">
                <a16:creationId xmlns:a16="http://schemas.microsoft.com/office/drawing/2014/main" id="{1432BABD-EDFC-4575-B9CA-98F85FA37F0A}"/>
              </a:ext>
            </a:extLst>
          </p:cNvPr>
          <p:cNvSpPr txBox="1"/>
          <p:nvPr/>
        </p:nvSpPr>
        <p:spPr>
          <a:xfrm>
            <a:off x="6256103" y="5147173"/>
            <a:ext cx="1415706" cy="1323439"/>
          </a:xfrm>
          <a:prstGeom prst="rect">
            <a:avLst/>
          </a:prstGeom>
          <a:noFill/>
        </p:spPr>
        <p:txBody>
          <a:bodyPr wrap="square" rtlCol="0">
            <a:spAutoFit/>
          </a:bodyPr>
          <a:lstStyle/>
          <a:p>
            <a:r>
              <a:rPr lang="en-US" dirty="0"/>
              <a:t> </a:t>
            </a:r>
            <a:r>
              <a:rPr lang="en-US" sz="8000" dirty="0" err="1"/>
              <a:t>i</a:t>
            </a:r>
            <a:endParaRPr lang="en-US" dirty="0"/>
          </a:p>
        </p:txBody>
      </p:sp>
      <p:sp>
        <p:nvSpPr>
          <p:cNvPr id="13" name="TextBox 12">
            <a:extLst>
              <a:ext uri="{FF2B5EF4-FFF2-40B4-BE49-F238E27FC236}">
                <a16:creationId xmlns:a16="http://schemas.microsoft.com/office/drawing/2014/main" id="{4BB74973-099E-4529-A282-AB3B05D4D0FF}"/>
              </a:ext>
            </a:extLst>
          </p:cNvPr>
          <p:cNvSpPr txBox="1"/>
          <p:nvPr/>
        </p:nvSpPr>
        <p:spPr>
          <a:xfrm>
            <a:off x="6692651" y="5120260"/>
            <a:ext cx="1415706" cy="1323439"/>
          </a:xfrm>
          <a:prstGeom prst="rect">
            <a:avLst/>
          </a:prstGeom>
          <a:noFill/>
        </p:spPr>
        <p:txBody>
          <a:bodyPr wrap="square" rtlCol="0">
            <a:spAutoFit/>
          </a:bodyPr>
          <a:lstStyle/>
          <a:p>
            <a:r>
              <a:rPr lang="en-US" dirty="0"/>
              <a:t> </a:t>
            </a:r>
            <a:r>
              <a:rPr lang="en-US" sz="8000" dirty="0"/>
              <a:t>ck</a:t>
            </a:r>
            <a:endParaRPr lang="en-US" dirty="0"/>
          </a:p>
        </p:txBody>
      </p:sp>
      <p:sp>
        <p:nvSpPr>
          <p:cNvPr id="15" name="Oval 14">
            <a:extLst>
              <a:ext uri="{FF2B5EF4-FFF2-40B4-BE49-F238E27FC236}">
                <a16:creationId xmlns:a16="http://schemas.microsoft.com/office/drawing/2014/main" id="{9773466D-FFCD-490D-AEA7-B54FAB5B6FB6}"/>
              </a:ext>
            </a:extLst>
          </p:cNvPr>
          <p:cNvSpPr/>
          <p:nvPr/>
        </p:nvSpPr>
        <p:spPr>
          <a:xfrm>
            <a:off x="6389381" y="6294849"/>
            <a:ext cx="380679" cy="4053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1187866-2A64-42CE-B265-901CB7397C91}"/>
              </a:ext>
            </a:extLst>
          </p:cNvPr>
          <p:cNvSpPr/>
          <p:nvPr/>
        </p:nvSpPr>
        <p:spPr>
          <a:xfrm>
            <a:off x="5278820" y="6339322"/>
            <a:ext cx="882825" cy="1109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61B69D8-E61A-4EAC-9419-13494736701A}"/>
              </a:ext>
            </a:extLst>
          </p:cNvPr>
          <p:cNvSpPr/>
          <p:nvPr/>
        </p:nvSpPr>
        <p:spPr>
          <a:xfrm>
            <a:off x="6949177" y="6295970"/>
            <a:ext cx="882825" cy="1109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142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 calcmode="lin" valueType="num">
                                      <p:cBhvr additive="base">
                                        <p:cTn id="3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0" end="0"/>
                                            </p:txEl>
                                          </p:spTgt>
                                        </p:tgtEl>
                                        <p:attrNameLst>
                                          <p:attrName>style.visibility</p:attrName>
                                        </p:attrNameLst>
                                      </p:cBhvr>
                                      <p:to>
                                        <p:strVal val="visible"/>
                                      </p:to>
                                    </p:set>
                                    <p:anim calcmode="lin" valueType="num">
                                      <p:cBhvr additive="base">
                                        <p:cTn id="4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
                                            <p:txEl>
                                              <p:pRg st="0" end="0"/>
                                            </p:txEl>
                                          </p:spTgt>
                                        </p:tgtEl>
                                        <p:attrNameLst>
                                          <p:attrName>style.visibility</p:attrName>
                                        </p:attrNameLst>
                                      </p:cBhvr>
                                      <p:to>
                                        <p:strVal val="visible"/>
                                      </p:to>
                                    </p:set>
                                    <p:anim calcmode="lin" valueType="num">
                                      <p:cBhvr additive="base">
                                        <p:cTn id="49"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3">
                                            <p:txEl>
                                              <p:pRg st="0" end="0"/>
                                            </p:txEl>
                                          </p:spTgt>
                                        </p:tgtEl>
                                        <p:attrNameLst>
                                          <p:attrName>style.visibility</p:attrName>
                                        </p:attrNameLst>
                                      </p:cBhvr>
                                      <p:to>
                                        <p:strVal val="visible"/>
                                      </p:to>
                                    </p:set>
                                    <p:anim calcmode="lin" valueType="num">
                                      <p:cBhvr additive="base">
                                        <p:cTn id="55"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ppt_x"/>
                                          </p:val>
                                        </p:tav>
                                        <p:tav tm="100000">
                                          <p:val>
                                            <p:strVal val="#ppt_x"/>
                                          </p:val>
                                        </p:tav>
                                      </p:tavLst>
                                    </p:anim>
                                    <p:anim calcmode="lin" valueType="num">
                                      <p:cBhvr additive="base">
                                        <p:cTn id="7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5" grpId="0" animBg="1"/>
      <p:bldP spid="16"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6C710-7C6F-473C-BEBF-9686CB9A97BD}"/>
              </a:ext>
            </a:extLst>
          </p:cNvPr>
          <p:cNvSpPr>
            <a:spLocks noGrp="1"/>
          </p:cNvSpPr>
          <p:nvPr>
            <p:ph type="title"/>
          </p:nvPr>
        </p:nvSpPr>
        <p:spPr/>
        <p:txBody>
          <a:bodyPr/>
          <a:lstStyle/>
          <a:p>
            <a:r>
              <a:rPr lang="en-US" dirty="0"/>
              <a:t>Tricky Words</a:t>
            </a:r>
          </a:p>
        </p:txBody>
      </p:sp>
      <p:sp>
        <p:nvSpPr>
          <p:cNvPr id="3" name="Content Placeholder 2">
            <a:extLst>
              <a:ext uri="{FF2B5EF4-FFF2-40B4-BE49-F238E27FC236}">
                <a16:creationId xmlns:a16="http://schemas.microsoft.com/office/drawing/2014/main" id="{48A5841C-21CA-4761-88F3-67993F47EB60}"/>
              </a:ext>
            </a:extLst>
          </p:cNvPr>
          <p:cNvSpPr>
            <a:spLocks noGrp="1"/>
          </p:cNvSpPr>
          <p:nvPr>
            <p:ph idx="1"/>
          </p:nvPr>
        </p:nvSpPr>
        <p:spPr/>
        <p:txBody>
          <a:bodyPr/>
          <a:lstStyle/>
          <a:p>
            <a:r>
              <a:rPr lang="en-US" dirty="0">
                <a:hlinkClick r:id="rId2"/>
              </a:rPr>
              <a:t>https://www.youtube.com/watch?v=NTC0PbtmeUA&amp;list=PLuGr6z2H2KNFgREqlidDCLKfJC4KvaEfO&amp;index=7</a:t>
            </a:r>
            <a:r>
              <a:rPr lang="en-US" dirty="0"/>
              <a:t> </a:t>
            </a:r>
          </a:p>
          <a:p>
            <a:endParaRPr lang="en-US" dirty="0"/>
          </a:p>
          <a:p>
            <a:r>
              <a:rPr lang="en-US" dirty="0"/>
              <a:t>Tricky words are words that are not decodable or may cause a difficultly depending on dialects. </a:t>
            </a:r>
          </a:p>
          <a:p>
            <a:endParaRPr lang="en-US" dirty="0"/>
          </a:p>
          <a:p>
            <a:r>
              <a:rPr lang="en-US" dirty="0"/>
              <a:t>Tricky words also cover Year 1 and Year 2 Statuary Common Exceptions words </a:t>
            </a:r>
          </a:p>
        </p:txBody>
      </p:sp>
    </p:spTree>
    <p:extLst>
      <p:ext uri="{BB962C8B-B14F-4D97-AF65-F5344CB8AC3E}">
        <p14:creationId xmlns:p14="http://schemas.microsoft.com/office/powerpoint/2010/main" val="1059663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A64900-425F-4262-8F6C-398C38CBA1B3}"/>
              </a:ext>
            </a:extLst>
          </p:cNvPr>
          <p:cNvPicPr>
            <a:picLocks noChangeAspect="1"/>
          </p:cNvPicPr>
          <p:nvPr/>
        </p:nvPicPr>
        <p:blipFill>
          <a:blip r:embed="rId2"/>
          <a:stretch>
            <a:fillRect/>
          </a:stretch>
        </p:blipFill>
        <p:spPr>
          <a:xfrm>
            <a:off x="314275" y="157801"/>
            <a:ext cx="5172075" cy="1847850"/>
          </a:xfrm>
          <a:prstGeom prst="rect">
            <a:avLst/>
          </a:prstGeom>
        </p:spPr>
      </p:pic>
      <p:pic>
        <p:nvPicPr>
          <p:cNvPr id="5" name="Picture 4">
            <a:extLst>
              <a:ext uri="{FF2B5EF4-FFF2-40B4-BE49-F238E27FC236}">
                <a16:creationId xmlns:a16="http://schemas.microsoft.com/office/drawing/2014/main" id="{D093CD36-5BFF-402D-9D45-916670A141BA}"/>
              </a:ext>
            </a:extLst>
          </p:cNvPr>
          <p:cNvPicPr>
            <a:picLocks noChangeAspect="1"/>
          </p:cNvPicPr>
          <p:nvPr/>
        </p:nvPicPr>
        <p:blipFill>
          <a:blip r:embed="rId3"/>
          <a:stretch>
            <a:fillRect/>
          </a:stretch>
        </p:blipFill>
        <p:spPr>
          <a:xfrm>
            <a:off x="328562" y="2164581"/>
            <a:ext cx="5143500" cy="1057275"/>
          </a:xfrm>
          <a:prstGeom prst="rect">
            <a:avLst/>
          </a:prstGeom>
        </p:spPr>
      </p:pic>
      <p:pic>
        <p:nvPicPr>
          <p:cNvPr id="6" name="Picture 5">
            <a:extLst>
              <a:ext uri="{FF2B5EF4-FFF2-40B4-BE49-F238E27FC236}">
                <a16:creationId xmlns:a16="http://schemas.microsoft.com/office/drawing/2014/main" id="{E408A40D-6B67-435B-8B1A-89214542736A}"/>
              </a:ext>
            </a:extLst>
          </p:cNvPr>
          <p:cNvPicPr>
            <a:picLocks noChangeAspect="1"/>
          </p:cNvPicPr>
          <p:nvPr/>
        </p:nvPicPr>
        <p:blipFill>
          <a:blip r:embed="rId4"/>
          <a:stretch>
            <a:fillRect/>
          </a:stretch>
        </p:blipFill>
        <p:spPr>
          <a:xfrm>
            <a:off x="280937" y="3313571"/>
            <a:ext cx="5238750" cy="1724025"/>
          </a:xfrm>
          <a:prstGeom prst="rect">
            <a:avLst/>
          </a:prstGeom>
        </p:spPr>
      </p:pic>
      <p:pic>
        <p:nvPicPr>
          <p:cNvPr id="7" name="Picture 6">
            <a:extLst>
              <a:ext uri="{FF2B5EF4-FFF2-40B4-BE49-F238E27FC236}">
                <a16:creationId xmlns:a16="http://schemas.microsoft.com/office/drawing/2014/main" id="{19C5B7FF-BA14-4EA0-AF16-36EC501B7D1D}"/>
              </a:ext>
            </a:extLst>
          </p:cNvPr>
          <p:cNvPicPr>
            <a:picLocks noChangeAspect="1"/>
          </p:cNvPicPr>
          <p:nvPr/>
        </p:nvPicPr>
        <p:blipFill>
          <a:blip r:embed="rId5"/>
          <a:stretch>
            <a:fillRect/>
          </a:stretch>
        </p:blipFill>
        <p:spPr>
          <a:xfrm>
            <a:off x="5810691" y="921568"/>
            <a:ext cx="5238750" cy="3543300"/>
          </a:xfrm>
          <a:prstGeom prst="rect">
            <a:avLst/>
          </a:prstGeom>
        </p:spPr>
      </p:pic>
      <p:pic>
        <p:nvPicPr>
          <p:cNvPr id="8" name="Picture 7">
            <a:extLst>
              <a:ext uri="{FF2B5EF4-FFF2-40B4-BE49-F238E27FC236}">
                <a16:creationId xmlns:a16="http://schemas.microsoft.com/office/drawing/2014/main" id="{BD3B7806-D056-43F7-A3FE-F3F23DAD90F8}"/>
              </a:ext>
            </a:extLst>
          </p:cNvPr>
          <p:cNvPicPr>
            <a:picLocks noChangeAspect="1"/>
          </p:cNvPicPr>
          <p:nvPr/>
        </p:nvPicPr>
        <p:blipFill>
          <a:blip r:embed="rId6"/>
          <a:stretch>
            <a:fillRect/>
          </a:stretch>
        </p:blipFill>
        <p:spPr>
          <a:xfrm>
            <a:off x="414287" y="5442899"/>
            <a:ext cx="5057775" cy="1257300"/>
          </a:xfrm>
          <a:prstGeom prst="rect">
            <a:avLst/>
          </a:prstGeom>
        </p:spPr>
      </p:pic>
      <p:pic>
        <p:nvPicPr>
          <p:cNvPr id="9" name="Picture 8">
            <a:extLst>
              <a:ext uri="{FF2B5EF4-FFF2-40B4-BE49-F238E27FC236}">
                <a16:creationId xmlns:a16="http://schemas.microsoft.com/office/drawing/2014/main" id="{9C932E02-AA3E-4266-97C7-972058D0A0A7}"/>
              </a:ext>
            </a:extLst>
          </p:cNvPr>
          <p:cNvPicPr>
            <a:picLocks noChangeAspect="1"/>
          </p:cNvPicPr>
          <p:nvPr/>
        </p:nvPicPr>
        <p:blipFill>
          <a:blip r:embed="rId7"/>
          <a:stretch>
            <a:fillRect/>
          </a:stretch>
        </p:blipFill>
        <p:spPr>
          <a:xfrm>
            <a:off x="5810691" y="5197508"/>
            <a:ext cx="5010150" cy="1562100"/>
          </a:xfrm>
          <a:prstGeom prst="rect">
            <a:avLst/>
          </a:prstGeom>
        </p:spPr>
      </p:pic>
    </p:spTree>
    <p:extLst>
      <p:ext uri="{BB962C8B-B14F-4D97-AF65-F5344CB8AC3E}">
        <p14:creationId xmlns:p14="http://schemas.microsoft.com/office/powerpoint/2010/main" val="12972223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CC60E-756F-4902-82D1-7AEAE7C4766B}"/>
              </a:ext>
            </a:extLst>
          </p:cNvPr>
          <p:cNvSpPr>
            <a:spLocks noGrp="1"/>
          </p:cNvSpPr>
          <p:nvPr>
            <p:ph type="title"/>
          </p:nvPr>
        </p:nvSpPr>
        <p:spPr>
          <a:xfrm>
            <a:off x="677334" y="609600"/>
            <a:ext cx="8596668" cy="870408"/>
          </a:xfrm>
        </p:spPr>
        <p:txBody>
          <a:bodyPr/>
          <a:lstStyle/>
          <a:p>
            <a:r>
              <a:rPr lang="en-US" dirty="0"/>
              <a:t>What does a phonics lesson look like?</a:t>
            </a:r>
          </a:p>
        </p:txBody>
      </p:sp>
      <p:sp>
        <p:nvSpPr>
          <p:cNvPr id="3" name="Content Placeholder 2">
            <a:extLst>
              <a:ext uri="{FF2B5EF4-FFF2-40B4-BE49-F238E27FC236}">
                <a16:creationId xmlns:a16="http://schemas.microsoft.com/office/drawing/2014/main" id="{3763C476-7D08-4BC7-880B-2B19B94A84C7}"/>
              </a:ext>
            </a:extLst>
          </p:cNvPr>
          <p:cNvSpPr>
            <a:spLocks noGrp="1"/>
          </p:cNvSpPr>
          <p:nvPr>
            <p:ph idx="1"/>
          </p:nvPr>
        </p:nvSpPr>
        <p:spPr>
          <a:xfrm>
            <a:off x="677334" y="1277332"/>
            <a:ext cx="8596668" cy="796388"/>
          </a:xfrm>
        </p:spPr>
        <p:txBody>
          <a:bodyPr>
            <a:normAutofit fontScale="92500" lnSpcReduction="10000"/>
          </a:bodyPr>
          <a:lstStyle/>
          <a:p>
            <a:r>
              <a:rPr lang="en-US" sz="2200" dirty="0"/>
              <a:t>Phonic lessons are 20 minutes long and are taught daily at 9.00am.</a:t>
            </a:r>
          </a:p>
          <a:p>
            <a:r>
              <a:rPr lang="en-US" sz="2200" dirty="0"/>
              <a:t>In reception, lessons start at 10 minutes and progress to 20 minutes. </a:t>
            </a:r>
          </a:p>
          <a:p>
            <a:pPr marL="0" indent="0">
              <a:buNone/>
            </a:pPr>
            <a:endParaRPr lang="en-US" dirty="0"/>
          </a:p>
        </p:txBody>
      </p:sp>
      <p:grpSp>
        <p:nvGrpSpPr>
          <p:cNvPr id="15" name="Group 14">
            <a:extLst>
              <a:ext uri="{FF2B5EF4-FFF2-40B4-BE49-F238E27FC236}">
                <a16:creationId xmlns:a16="http://schemas.microsoft.com/office/drawing/2014/main" id="{CDDF770E-77FE-4E3C-89FC-25DBFA6A89C0}"/>
              </a:ext>
            </a:extLst>
          </p:cNvPr>
          <p:cNvGrpSpPr/>
          <p:nvPr/>
        </p:nvGrpSpPr>
        <p:grpSpPr>
          <a:xfrm>
            <a:off x="781029" y="4435311"/>
            <a:ext cx="10055257" cy="2290714"/>
            <a:chOff x="781029" y="4435311"/>
            <a:chExt cx="10055257" cy="2290714"/>
          </a:xfrm>
        </p:grpSpPr>
        <p:sp>
          <p:nvSpPr>
            <p:cNvPr id="6" name="Rectangle 5">
              <a:extLst>
                <a:ext uri="{FF2B5EF4-FFF2-40B4-BE49-F238E27FC236}">
                  <a16:creationId xmlns:a16="http://schemas.microsoft.com/office/drawing/2014/main" id="{905C318E-3AA2-431B-8FC7-81CFAA3BE343}"/>
                </a:ext>
              </a:extLst>
            </p:cNvPr>
            <p:cNvSpPr/>
            <p:nvPr/>
          </p:nvSpPr>
          <p:spPr>
            <a:xfrm>
              <a:off x="781029" y="4435311"/>
              <a:ext cx="10055257" cy="22907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120FEECB-42B3-49EF-B99C-5F3609530B5E}"/>
                </a:ext>
              </a:extLst>
            </p:cNvPr>
            <p:cNvPicPr>
              <a:picLocks noChangeAspect="1"/>
            </p:cNvPicPr>
            <p:nvPr/>
          </p:nvPicPr>
          <p:blipFill>
            <a:blip r:embed="rId2"/>
            <a:stretch>
              <a:fillRect/>
            </a:stretch>
          </p:blipFill>
          <p:spPr>
            <a:xfrm>
              <a:off x="1093865" y="4637678"/>
              <a:ext cx="9393629" cy="1865670"/>
            </a:xfrm>
            <a:prstGeom prst="rect">
              <a:avLst/>
            </a:prstGeom>
          </p:spPr>
        </p:pic>
      </p:grpSp>
      <p:grpSp>
        <p:nvGrpSpPr>
          <p:cNvPr id="16" name="Group 15">
            <a:extLst>
              <a:ext uri="{FF2B5EF4-FFF2-40B4-BE49-F238E27FC236}">
                <a16:creationId xmlns:a16="http://schemas.microsoft.com/office/drawing/2014/main" id="{BBB7EC7A-C325-4D1F-8A35-B674FB694157}"/>
              </a:ext>
            </a:extLst>
          </p:cNvPr>
          <p:cNvGrpSpPr/>
          <p:nvPr/>
        </p:nvGrpSpPr>
        <p:grpSpPr>
          <a:xfrm>
            <a:off x="781029" y="2073719"/>
            <a:ext cx="10055257" cy="2197037"/>
            <a:chOff x="781029" y="2073719"/>
            <a:chExt cx="10055257" cy="2197037"/>
          </a:xfrm>
        </p:grpSpPr>
        <p:sp>
          <p:nvSpPr>
            <p:cNvPr id="14" name="Rectangle 13">
              <a:extLst>
                <a:ext uri="{FF2B5EF4-FFF2-40B4-BE49-F238E27FC236}">
                  <a16:creationId xmlns:a16="http://schemas.microsoft.com/office/drawing/2014/main" id="{F0F1E473-06BA-43CA-BFF0-F0665C770627}"/>
                </a:ext>
              </a:extLst>
            </p:cNvPr>
            <p:cNvSpPr/>
            <p:nvPr/>
          </p:nvSpPr>
          <p:spPr>
            <a:xfrm>
              <a:off x="781029" y="2073719"/>
              <a:ext cx="10055257" cy="21970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0EE50C97-163C-4678-B272-D2949EEC5718}"/>
                </a:ext>
              </a:extLst>
            </p:cNvPr>
            <p:cNvPicPr>
              <a:picLocks noChangeAspect="1"/>
            </p:cNvPicPr>
            <p:nvPr/>
          </p:nvPicPr>
          <p:blipFill>
            <a:blip r:embed="rId3"/>
            <a:stretch>
              <a:fillRect/>
            </a:stretch>
          </p:blipFill>
          <p:spPr>
            <a:xfrm>
              <a:off x="1093865" y="2359527"/>
              <a:ext cx="9448448" cy="1705970"/>
            </a:xfrm>
            <a:prstGeom prst="rect">
              <a:avLst/>
            </a:prstGeom>
          </p:spPr>
        </p:pic>
      </p:grpSp>
    </p:spTree>
    <p:extLst>
      <p:ext uri="{BB962C8B-B14F-4D97-AF65-F5344CB8AC3E}">
        <p14:creationId xmlns:p14="http://schemas.microsoft.com/office/powerpoint/2010/main" val="1294015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C088C-ED47-43CC-906E-DA3CAB553FE5}"/>
              </a:ext>
            </a:extLst>
          </p:cNvPr>
          <p:cNvSpPr>
            <a:spLocks noGrp="1"/>
          </p:cNvSpPr>
          <p:nvPr>
            <p:ph type="title"/>
          </p:nvPr>
        </p:nvSpPr>
        <p:spPr/>
        <p:txBody>
          <a:bodyPr/>
          <a:lstStyle/>
          <a:p>
            <a:r>
              <a:rPr lang="en-US" dirty="0"/>
              <a:t>Assessment and progression</a:t>
            </a:r>
          </a:p>
        </p:txBody>
      </p:sp>
      <p:sp>
        <p:nvSpPr>
          <p:cNvPr id="3" name="Content Placeholder 2">
            <a:extLst>
              <a:ext uri="{FF2B5EF4-FFF2-40B4-BE49-F238E27FC236}">
                <a16:creationId xmlns:a16="http://schemas.microsoft.com/office/drawing/2014/main" id="{998389A3-8C0C-42DC-86F4-4833147F3C22}"/>
              </a:ext>
            </a:extLst>
          </p:cNvPr>
          <p:cNvSpPr>
            <a:spLocks noGrp="1"/>
          </p:cNvSpPr>
          <p:nvPr>
            <p:ph idx="1"/>
          </p:nvPr>
        </p:nvSpPr>
        <p:spPr/>
        <p:txBody>
          <a:bodyPr/>
          <a:lstStyle/>
          <a:p>
            <a:r>
              <a:rPr lang="en-US" dirty="0"/>
              <a:t>At the end of each half term children are individually assessed upon the phonemes previously taught. These assessments help to highlight gaps in children’s learning. We can they fill these gaps with keep up phonic sessions which are undertaken by trained Teaching Assistants. </a:t>
            </a:r>
          </a:p>
          <a:p>
            <a:r>
              <a:rPr lang="en-US" dirty="0"/>
              <a:t>Assessments also play a key part in matching up reading books to individual phonic knowledge. </a:t>
            </a:r>
          </a:p>
        </p:txBody>
      </p:sp>
    </p:spTree>
    <p:extLst>
      <p:ext uri="{BB962C8B-B14F-4D97-AF65-F5344CB8AC3E}">
        <p14:creationId xmlns:p14="http://schemas.microsoft.com/office/powerpoint/2010/main" val="24628219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CC461-478E-4112-A87F-95E459C19DA4}"/>
              </a:ext>
            </a:extLst>
          </p:cNvPr>
          <p:cNvSpPr>
            <a:spLocks noGrp="1"/>
          </p:cNvSpPr>
          <p:nvPr>
            <p:ph type="title"/>
          </p:nvPr>
        </p:nvSpPr>
        <p:spPr/>
        <p:txBody>
          <a:bodyPr/>
          <a:lstStyle/>
          <a:p>
            <a:r>
              <a:rPr lang="en-US" dirty="0"/>
              <a:t>Reading Books</a:t>
            </a:r>
          </a:p>
        </p:txBody>
      </p:sp>
      <p:sp>
        <p:nvSpPr>
          <p:cNvPr id="3" name="Content Placeholder 2">
            <a:extLst>
              <a:ext uri="{FF2B5EF4-FFF2-40B4-BE49-F238E27FC236}">
                <a16:creationId xmlns:a16="http://schemas.microsoft.com/office/drawing/2014/main" id="{CD7F40E6-7599-464B-92D6-E72A4CE3BFDE}"/>
              </a:ext>
            </a:extLst>
          </p:cNvPr>
          <p:cNvSpPr>
            <a:spLocks noGrp="1"/>
          </p:cNvSpPr>
          <p:nvPr>
            <p:ph idx="1"/>
          </p:nvPr>
        </p:nvSpPr>
        <p:spPr>
          <a:xfrm>
            <a:off x="677334" y="1272619"/>
            <a:ext cx="9164250" cy="5382706"/>
          </a:xfrm>
        </p:spPr>
        <p:txBody>
          <a:bodyPr>
            <a:normAutofit fontScale="85000" lnSpcReduction="20000"/>
          </a:bodyPr>
          <a:lstStyle/>
          <a:p>
            <a:r>
              <a:rPr lang="en-US" dirty="0"/>
              <a:t>Reading lessons are 20 minutes long and are taught three times. </a:t>
            </a:r>
          </a:p>
          <a:p>
            <a:endParaRPr lang="en-US" dirty="0"/>
          </a:p>
          <a:p>
            <a:pPr marL="0" indent="0">
              <a:buNone/>
            </a:pPr>
            <a:r>
              <a:rPr lang="en-US" dirty="0"/>
              <a:t>We follow a 3 day programme of reading:</a:t>
            </a:r>
          </a:p>
          <a:p>
            <a:r>
              <a:rPr lang="en-US" b="1" dirty="0"/>
              <a:t>Day 1 – decoding</a:t>
            </a:r>
          </a:p>
          <a:p>
            <a:pPr marL="0" indent="0">
              <a:buNone/>
            </a:pPr>
            <a:r>
              <a:rPr lang="en-US" dirty="0"/>
              <a:t>      Children look at focus sounds from the book and are introduced to key vocabulary.</a:t>
            </a:r>
          </a:p>
          <a:p>
            <a:r>
              <a:rPr lang="en-US" b="1" dirty="0"/>
              <a:t>Day 2 – prosody</a:t>
            </a:r>
          </a:p>
          <a:p>
            <a:pPr marL="0" indent="0">
              <a:buNone/>
            </a:pPr>
            <a:r>
              <a:rPr lang="en-US" dirty="0"/>
              <a:t>      Adults model sounding and blending, expression and fluency.</a:t>
            </a:r>
          </a:p>
          <a:p>
            <a:r>
              <a:rPr lang="en-US" b="1" dirty="0"/>
              <a:t>Day 3 – comprehension</a:t>
            </a:r>
          </a:p>
          <a:p>
            <a:pPr marL="0" indent="0">
              <a:buNone/>
            </a:pPr>
            <a:r>
              <a:rPr lang="en-US" dirty="0"/>
              <a:t>      Adults ask questions about the book to help draw out children’s understanding from their reading. </a:t>
            </a:r>
          </a:p>
          <a:p>
            <a:endParaRPr lang="en-US" dirty="0"/>
          </a:p>
          <a:p>
            <a:r>
              <a:rPr lang="en-US" dirty="0"/>
              <a:t>The half termly assessments help us to match reading books closely to your children ability so that they are never reading a book too easy or too hard for them. A child should be able to read a book at 90% fluency. </a:t>
            </a:r>
          </a:p>
          <a:p>
            <a:endParaRPr lang="en-US" dirty="0"/>
          </a:p>
          <a:p>
            <a:r>
              <a:rPr lang="en-US" dirty="0"/>
              <a:t>Reception will only get books once they can confidently blend 9 words. This is normally around the end of Autumn  1. </a:t>
            </a:r>
          </a:p>
          <a:p>
            <a:pPr marL="0" indent="0">
              <a:buNone/>
            </a:pPr>
            <a:endParaRPr lang="en-US" dirty="0"/>
          </a:p>
          <a:p>
            <a:r>
              <a:rPr lang="en-US" dirty="0"/>
              <a:t>Reading books from Reading Lessons are kept in school. Big Cat reading books will be sent home Friday to Friday.</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963772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7F60-1FCC-4BD5-87E3-79889B999E43}"/>
              </a:ext>
            </a:extLst>
          </p:cNvPr>
          <p:cNvSpPr>
            <a:spLocks noGrp="1"/>
          </p:cNvSpPr>
          <p:nvPr>
            <p:ph type="title"/>
          </p:nvPr>
        </p:nvSpPr>
        <p:spPr/>
        <p:txBody>
          <a:bodyPr/>
          <a:lstStyle/>
          <a:p>
            <a:r>
              <a:rPr lang="en-US" dirty="0"/>
              <a:t>Sharing books</a:t>
            </a:r>
          </a:p>
        </p:txBody>
      </p:sp>
      <p:sp>
        <p:nvSpPr>
          <p:cNvPr id="3" name="Content Placeholder 2">
            <a:extLst>
              <a:ext uri="{FF2B5EF4-FFF2-40B4-BE49-F238E27FC236}">
                <a16:creationId xmlns:a16="http://schemas.microsoft.com/office/drawing/2014/main" id="{AC9893D8-CCD0-4397-824D-94CA4A652F91}"/>
              </a:ext>
            </a:extLst>
          </p:cNvPr>
          <p:cNvSpPr>
            <a:spLocks noGrp="1"/>
          </p:cNvSpPr>
          <p:nvPr>
            <p:ph idx="1"/>
          </p:nvPr>
        </p:nvSpPr>
        <p:spPr>
          <a:xfrm>
            <a:off x="677334" y="1602557"/>
            <a:ext cx="8596668" cy="4061068"/>
          </a:xfrm>
        </p:spPr>
        <p:txBody>
          <a:bodyPr>
            <a:normAutofit/>
          </a:bodyPr>
          <a:lstStyle/>
          <a:p>
            <a:r>
              <a:rPr lang="en-US" dirty="0"/>
              <a:t>It is our job to teach reading to your child, so that you can share a love of stories and reading at home with your child. </a:t>
            </a:r>
          </a:p>
          <a:p>
            <a:r>
              <a:rPr lang="en-US" dirty="0"/>
              <a:t>Look at different genres </a:t>
            </a:r>
            <a:r>
              <a:rPr lang="en-US" dirty="0" err="1"/>
              <a:t>eg</a:t>
            </a:r>
            <a:r>
              <a:rPr lang="en-US" dirty="0"/>
              <a:t>, fiction or non-fiction. Don’t forget that magazines, newspapers and comics are also a form of reading!</a:t>
            </a:r>
          </a:p>
          <a:p>
            <a:r>
              <a:rPr lang="en-US" dirty="0"/>
              <a:t>Choose books that engage your child. What are they interested in?</a:t>
            </a:r>
          </a:p>
          <a:p>
            <a:r>
              <a:rPr lang="en-US" dirty="0"/>
              <a:t>Take it in turn to read a book, look at the pictures and discuss the meaning of words. </a:t>
            </a:r>
          </a:p>
          <a:p>
            <a:r>
              <a:rPr lang="en-US" dirty="0"/>
              <a:t>Visit the local library. They have a selection of books that can be easily assessed once children start blending. Just ask for the book banded reading books. </a:t>
            </a:r>
          </a:p>
          <a:p>
            <a:r>
              <a:rPr lang="en-US" dirty="0"/>
              <a:t>Remember to record the books that you are sharing at home so that we can discuss these at school and encourage others to read that book. </a:t>
            </a:r>
          </a:p>
        </p:txBody>
      </p:sp>
      <p:sp>
        <p:nvSpPr>
          <p:cNvPr id="4" name="TextBox 3">
            <a:extLst>
              <a:ext uri="{FF2B5EF4-FFF2-40B4-BE49-F238E27FC236}">
                <a16:creationId xmlns:a16="http://schemas.microsoft.com/office/drawing/2014/main" id="{9094CE66-25BD-40FB-8B3A-5636890F91D8}"/>
              </a:ext>
            </a:extLst>
          </p:cNvPr>
          <p:cNvSpPr txBox="1"/>
          <p:nvPr/>
        </p:nvSpPr>
        <p:spPr>
          <a:xfrm>
            <a:off x="677334" y="5956012"/>
            <a:ext cx="8003357" cy="584775"/>
          </a:xfrm>
          <a:prstGeom prst="rect">
            <a:avLst/>
          </a:prstGeom>
          <a:noFill/>
        </p:spPr>
        <p:txBody>
          <a:bodyPr wrap="square" rtlCol="0">
            <a:spAutoFit/>
          </a:bodyPr>
          <a:lstStyle/>
          <a:p>
            <a:r>
              <a:rPr lang="en-US" sz="3200" dirty="0">
                <a:solidFill>
                  <a:schemeClr val="accent1"/>
                </a:solidFill>
              </a:rPr>
              <a:t>Let’s make reading FUN and not a chore!</a:t>
            </a:r>
          </a:p>
        </p:txBody>
      </p:sp>
    </p:spTree>
    <p:extLst>
      <p:ext uri="{BB962C8B-B14F-4D97-AF65-F5344CB8AC3E}">
        <p14:creationId xmlns:p14="http://schemas.microsoft.com/office/powerpoint/2010/main" val="2969666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24AA5-C5C5-4E07-8DED-01120C48D4C5}"/>
              </a:ext>
            </a:extLst>
          </p:cNvPr>
          <p:cNvSpPr>
            <a:spLocks noGrp="1"/>
          </p:cNvSpPr>
          <p:nvPr>
            <p:ph type="title"/>
          </p:nvPr>
        </p:nvSpPr>
        <p:spPr/>
        <p:txBody>
          <a:bodyPr/>
          <a:lstStyle/>
          <a:p>
            <a:r>
              <a:rPr lang="en-US" dirty="0"/>
              <a:t>Rapid Catch Up – Year 2 upwards</a:t>
            </a:r>
          </a:p>
        </p:txBody>
      </p:sp>
      <p:sp>
        <p:nvSpPr>
          <p:cNvPr id="3" name="Content Placeholder 2">
            <a:extLst>
              <a:ext uri="{FF2B5EF4-FFF2-40B4-BE49-F238E27FC236}">
                <a16:creationId xmlns:a16="http://schemas.microsoft.com/office/drawing/2014/main" id="{241F0C20-24D2-43E5-8DEA-9DFD5CAE673F}"/>
              </a:ext>
            </a:extLst>
          </p:cNvPr>
          <p:cNvSpPr>
            <a:spLocks noGrp="1"/>
          </p:cNvSpPr>
          <p:nvPr>
            <p:ph idx="1"/>
          </p:nvPr>
        </p:nvSpPr>
        <p:spPr>
          <a:xfrm>
            <a:off x="677334" y="2160590"/>
            <a:ext cx="8596668" cy="2767012"/>
          </a:xfrm>
        </p:spPr>
        <p:txBody>
          <a:bodyPr/>
          <a:lstStyle/>
          <a:p>
            <a:r>
              <a:rPr lang="en-US" dirty="0"/>
              <a:t>For children Year 2 upwards we run a daily intervention that aims to sufficiently catch pupils up with a short time frame. </a:t>
            </a:r>
          </a:p>
          <a:p>
            <a:r>
              <a:rPr lang="en-US" dirty="0"/>
              <a:t>Rapid Catch up is part of the Little </a:t>
            </a:r>
            <a:r>
              <a:rPr lang="en-US" dirty="0" err="1"/>
              <a:t>Wandle</a:t>
            </a:r>
            <a:r>
              <a:rPr lang="en-US" dirty="0"/>
              <a:t> Scheme. </a:t>
            </a:r>
          </a:p>
          <a:p>
            <a:r>
              <a:rPr lang="en-US" dirty="0"/>
              <a:t>Children are assessed and put in ability groups which can also be mixed year groups. These sessions are run by a trained TA.</a:t>
            </a:r>
          </a:p>
          <a:p>
            <a:r>
              <a:rPr lang="en-US" dirty="0"/>
              <a:t>Children will also have reading lessons and take home a reading book at their level. </a:t>
            </a:r>
          </a:p>
          <a:p>
            <a:endParaRPr lang="en-US" dirty="0"/>
          </a:p>
        </p:txBody>
      </p:sp>
    </p:spTree>
    <p:extLst>
      <p:ext uri="{BB962C8B-B14F-4D97-AF65-F5344CB8AC3E}">
        <p14:creationId xmlns:p14="http://schemas.microsoft.com/office/powerpoint/2010/main" val="2152596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2E9D5-9F09-474F-A954-3E41A6109540}"/>
              </a:ext>
            </a:extLst>
          </p:cNvPr>
          <p:cNvSpPr>
            <a:spLocks noGrp="1"/>
          </p:cNvSpPr>
          <p:nvPr>
            <p:ph type="title"/>
          </p:nvPr>
        </p:nvSpPr>
        <p:spPr/>
        <p:txBody>
          <a:bodyPr/>
          <a:lstStyle/>
          <a:p>
            <a:r>
              <a:rPr lang="en-US" dirty="0"/>
              <a:t>Home Learning</a:t>
            </a:r>
          </a:p>
        </p:txBody>
      </p:sp>
      <p:sp>
        <p:nvSpPr>
          <p:cNvPr id="3" name="Content Placeholder 2">
            <a:extLst>
              <a:ext uri="{FF2B5EF4-FFF2-40B4-BE49-F238E27FC236}">
                <a16:creationId xmlns:a16="http://schemas.microsoft.com/office/drawing/2014/main" id="{7CB6CE89-19E6-40F6-A954-CD360BD078A4}"/>
              </a:ext>
            </a:extLst>
          </p:cNvPr>
          <p:cNvSpPr>
            <a:spLocks noGrp="1"/>
          </p:cNvSpPr>
          <p:nvPr>
            <p:ph idx="1"/>
          </p:nvPr>
        </p:nvSpPr>
        <p:spPr>
          <a:xfrm>
            <a:off x="677334" y="1660968"/>
            <a:ext cx="8596668" cy="3880773"/>
          </a:xfrm>
        </p:spPr>
        <p:txBody>
          <a:bodyPr/>
          <a:lstStyle/>
          <a:p>
            <a:r>
              <a:rPr lang="en-US" dirty="0"/>
              <a:t>To consolidate children’s learning for the week we will post a home learning sheet onto Tapestry (or send home </a:t>
            </a:r>
            <a:r>
              <a:rPr lang="en-US" dirty="0" err="1"/>
              <a:t>Yr</a:t>
            </a:r>
            <a:r>
              <a:rPr lang="en-US" dirty="0"/>
              <a:t> 1 upwards). </a:t>
            </a:r>
          </a:p>
        </p:txBody>
      </p:sp>
      <p:pic>
        <p:nvPicPr>
          <p:cNvPr id="4" name="Picture 3">
            <a:extLst>
              <a:ext uri="{FF2B5EF4-FFF2-40B4-BE49-F238E27FC236}">
                <a16:creationId xmlns:a16="http://schemas.microsoft.com/office/drawing/2014/main" id="{F432D04C-C81A-44C6-80D5-7B97A1390F78}"/>
              </a:ext>
            </a:extLst>
          </p:cNvPr>
          <p:cNvPicPr>
            <a:picLocks noChangeAspect="1"/>
          </p:cNvPicPr>
          <p:nvPr/>
        </p:nvPicPr>
        <p:blipFill>
          <a:blip r:embed="rId2"/>
          <a:stretch>
            <a:fillRect/>
          </a:stretch>
        </p:blipFill>
        <p:spPr>
          <a:xfrm>
            <a:off x="5599904" y="2643134"/>
            <a:ext cx="2901800" cy="4050039"/>
          </a:xfrm>
          <a:prstGeom prst="rect">
            <a:avLst/>
          </a:prstGeom>
        </p:spPr>
      </p:pic>
      <p:pic>
        <p:nvPicPr>
          <p:cNvPr id="5" name="Picture 4">
            <a:extLst>
              <a:ext uri="{FF2B5EF4-FFF2-40B4-BE49-F238E27FC236}">
                <a16:creationId xmlns:a16="http://schemas.microsoft.com/office/drawing/2014/main" id="{EF1B4374-EBE4-49DF-86F4-383645E59E5D}"/>
              </a:ext>
            </a:extLst>
          </p:cNvPr>
          <p:cNvPicPr>
            <a:picLocks noChangeAspect="1"/>
          </p:cNvPicPr>
          <p:nvPr/>
        </p:nvPicPr>
        <p:blipFill>
          <a:blip r:embed="rId3"/>
          <a:stretch>
            <a:fillRect/>
          </a:stretch>
        </p:blipFill>
        <p:spPr>
          <a:xfrm>
            <a:off x="1222524" y="2573517"/>
            <a:ext cx="3605082" cy="4189274"/>
          </a:xfrm>
          <a:prstGeom prst="rect">
            <a:avLst/>
          </a:prstGeom>
        </p:spPr>
      </p:pic>
    </p:spTree>
    <p:extLst>
      <p:ext uri="{BB962C8B-B14F-4D97-AF65-F5344CB8AC3E}">
        <p14:creationId xmlns:p14="http://schemas.microsoft.com/office/powerpoint/2010/main" val="3306383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8BB48-AEAF-497A-9A92-E58199EC0DB7}"/>
              </a:ext>
            </a:extLst>
          </p:cNvPr>
          <p:cNvSpPr>
            <a:spLocks noGrp="1"/>
          </p:cNvSpPr>
          <p:nvPr>
            <p:ph type="title"/>
          </p:nvPr>
        </p:nvSpPr>
        <p:spPr/>
        <p:txBody>
          <a:bodyPr/>
          <a:lstStyle/>
          <a:p>
            <a:r>
              <a:rPr lang="en-US" dirty="0"/>
              <a:t>How can you help at home</a:t>
            </a:r>
          </a:p>
        </p:txBody>
      </p:sp>
      <p:sp>
        <p:nvSpPr>
          <p:cNvPr id="3" name="Content Placeholder 2">
            <a:extLst>
              <a:ext uri="{FF2B5EF4-FFF2-40B4-BE49-F238E27FC236}">
                <a16:creationId xmlns:a16="http://schemas.microsoft.com/office/drawing/2014/main" id="{3A0FD300-DDD5-467D-99F9-5ADCFD571398}"/>
              </a:ext>
            </a:extLst>
          </p:cNvPr>
          <p:cNvSpPr>
            <a:spLocks noGrp="1"/>
          </p:cNvSpPr>
          <p:nvPr>
            <p:ph idx="1"/>
          </p:nvPr>
        </p:nvSpPr>
        <p:spPr/>
        <p:txBody>
          <a:bodyPr>
            <a:normAutofit fontScale="92500" lnSpcReduction="20000"/>
          </a:bodyPr>
          <a:lstStyle/>
          <a:p>
            <a:r>
              <a:rPr lang="en-US" dirty="0"/>
              <a:t>Take a look on the Little </a:t>
            </a:r>
            <a:r>
              <a:rPr lang="en-US" dirty="0" err="1"/>
              <a:t>Wandle</a:t>
            </a:r>
            <a:r>
              <a:rPr lang="en-US" dirty="0"/>
              <a:t> website </a:t>
            </a:r>
            <a:r>
              <a:rPr lang="en-US" dirty="0">
                <a:hlinkClick r:id="rId2"/>
              </a:rPr>
              <a:t>https://www.littlewandlelettersandsounds.org.uk/resources/for-parents/</a:t>
            </a:r>
            <a:endParaRPr lang="en-US" dirty="0"/>
          </a:p>
          <a:p>
            <a:r>
              <a:rPr lang="en-US" dirty="0"/>
              <a:t>Home learning sheets</a:t>
            </a:r>
          </a:p>
          <a:p>
            <a:r>
              <a:rPr lang="en-US" dirty="0"/>
              <a:t>Play games such as I spy, letter/sound hunts</a:t>
            </a:r>
          </a:p>
          <a:p>
            <a:r>
              <a:rPr lang="en-US" dirty="0"/>
              <a:t>Model reading and enjoy stories together! Don’t forget to revisit books</a:t>
            </a:r>
          </a:p>
          <a:p>
            <a:r>
              <a:rPr lang="en-US" dirty="0">
                <a:hlinkClick r:id="rId3"/>
              </a:rPr>
              <a:t>https://www.phonicsplay.co.uk/</a:t>
            </a:r>
            <a:r>
              <a:rPr lang="en-US" dirty="0"/>
              <a:t> </a:t>
            </a:r>
          </a:p>
          <a:p>
            <a:r>
              <a:rPr lang="en-US" dirty="0"/>
              <a:t>Little </a:t>
            </a:r>
            <a:r>
              <a:rPr lang="en-US" dirty="0" err="1"/>
              <a:t>Wandle</a:t>
            </a:r>
            <a:r>
              <a:rPr lang="en-US" dirty="0"/>
              <a:t> at Home flash cards available from Amazon</a:t>
            </a:r>
          </a:p>
          <a:p>
            <a:r>
              <a:rPr lang="en-US" dirty="0"/>
              <a:t>Reading Eggs – online subscription. </a:t>
            </a:r>
          </a:p>
          <a:p>
            <a:endParaRPr lang="en-US" dirty="0"/>
          </a:p>
          <a:p>
            <a:r>
              <a:rPr lang="en-US" dirty="0"/>
              <a:t>Beware of workbooks aimed at teaching phonics. These can sometimes be confusing and complicated for children as they don’t follow a teaching pattern taught by accredited phonics schemes. </a:t>
            </a:r>
          </a:p>
        </p:txBody>
      </p:sp>
      <p:grpSp>
        <p:nvGrpSpPr>
          <p:cNvPr id="9" name="Group 8">
            <a:extLst>
              <a:ext uri="{FF2B5EF4-FFF2-40B4-BE49-F238E27FC236}">
                <a16:creationId xmlns:a16="http://schemas.microsoft.com/office/drawing/2014/main" id="{44F479BC-51DA-4622-95D4-CD07E2BDE90A}"/>
              </a:ext>
            </a:extLst>
          </p:cNvPr>
          <p:cNvGrpSpPr/>
          <p:nvPr/>
        </p:nvGrpSpPr>
        <p:grpSpPr>
          <a:xfrm>
            <a:off x="9134572" y="1109983"/>
            <a:ext cx="2750357" cy="2613605"/>
            <a:chOff x="8140045" y="2344894"/>
            <a:chExt cx="3056728" cy="2851716"/>
          </a:xfrm>
        </p:grpSpPr>
        <p:pic>
          <p:nvPicPr>
            <p:cNvPr id="7" name="Picture 6">
              <a:extLst>
                <a:ext uri="{FF2B5EF4-FFF2-40B4-BE49-F238E27FC236}">
                  <a16:creationId xmlns:a16="http://schemas.microsoft.com/office/drawing/2014/main" id="{B697B5FC-5020-46FD-83C5-1FC9772634ED}"/>
                </a:ext>
              </a:extLst>
            </p:cNvPr>
            <p:cNvPicPr>
              <a:picLocks noChangeAspect="1"/>
            </p:cNvPicPr>
            <p:nvPr/>
          </p:nvPicPr>
          <p:blipFill>
            <a:blip r:embed="rId4"/>
            <a:stretch>
              <a:fillRect/>
            </a:stretch>
          </p:blipFill>
          <p:spPr>
            <a:xfrm>
              <a:off x="9623197" y="2839712"/>
              <a:ext cx="1573576" cy="2356898"/>
            </a:xfrm>
            <a:prstGeom prst="rect">
              <a:avLst/>
            </a:prstGeom>
          </p:spPr>
        </p:pic>
        <p:pic>
          <p:nvPicPr>
            <p:cNvPr id="6" name="Picture 5">
              <a:extLst>
                <a:ext uri="{FF2B5EF4-FFF2-40B4-BE49-F238E27FC236}">
                  <a16:creationId xmlns:a16="http://schemas.microsoft.com/office/drawing/2014/main" id="{E939199A-3991-4C99-B490-A6C4C0D900BE}"/>
                </a:ext>
              </a:extLst>
            </p:cNvPr>
            <p:cNvPicPr>
              <a:picLocks noChangeAspect="1"/>
            </p:cNvPicPr>
            <p:nvPr/>
          </p:nvPicPr>
          <p:blipFill>
            <a:blip r:embed="rId5"/>
            <a:stretch>
              <a:fillRect/>
            </a:stretch>
          </p:blipFill>
          <p:spPr>
            <a:xfrm>
              <a:off x="8140045" y="2344894"/>
              <a:ext cx="1605699" cy="2437222"/>
            </a:xfrm>
            <a:prstGeom prst="rect">
              <a:avLst/>
            </a:prstGeom>
          </p:spPr>
        </p:pic>
      </p:grpSp>
      <p:pic>
        <p:nvPicPr>
          <p:cNvPr id="8" name="Picture 7">
            <a:extLst>
              <a:ext uri="{FF2B5EF4-FFF2-40B4-BE49-F238E27FC236}">
                <a16:creationId xmlns:a16="http://schemas.microsoft.com/office/drawing/2014/main" id="{4E50F297-6A7E-430E-A2F9-876100EA1D81}"/>
              </a:ext>
            </a:extLst>
          </p:cNvPr>
          <p:cNvPicPr>
            <a:picLocks noChangeAspect="1"/>
          </p:cNvPicPr>
          <p:nvPr/>
        </p:nvPicPr>
        <p:blipFill>
          <a:blip r:embed="rId6"/>
          <a:stretch>
            <a:fillRect/>
          </a:stretch>
        </p:blipFill>
        <p:spPr>
          <a:xfrm>
            <a:off x="10503948" y="3844086"/>
            <a:ext cx="1346102" cy="2097415"/>
          </a:xfrm>
          <a:prstGeom prst="rect">
            <a:avLst/>
          </a:prstGeom>
        </p:spPr>
      </p:pic>
    </p:spTree>
    <p:extLst>
      <p:ext uri="{BB962C8B-B14F-4D97-AF65-F5344CB8AC3E}">
        <p14:creationId xmlns:p14="http://schemas.microsoft.com/office/powerpoint/2010/main" val="1373737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98C18-42C7-47B0-A651-85FC0200CA34}"/>
              </a:ext>
            </a:extLst>
          </p:cNvPr>
          <p:cNvSpPr>
            <a:spLocks noGrp="1"/>
          </p:cNvSpPr>
          <p:nvPr>
            <p:ph type="title"/>
          </p:nvPr>
        </p:nvSpPr>
        <p:spPr/>
        <p:txBody>
          <a:bodyPr/>
          <a:lstStyle/>
          <a:p>
            <a:r>
              <a:rPr lang="en-US" dirty="0"/>
              <a:t>Phonic Screening Check</a:t>
            </a:r>
          </a:p>
        </p:txBody>
      </p:sp>
      <p:sp>
        <p:nvSpPr>
          <p:cNvPr id="3" name="Content Placeholder 2">
            <a:extLst>
              <a:ext uri="{FF2B5EF4-FFF2-40B4-BE49-F238E27FC236}">
                <a16:creationId xmlns:a16="http://schemas.microsoft.com/office/drawing/2014/main" id="{D596EA9B-23D7-47EA-BCD1-3E04B0A53EB3}"/>
              </a:ext>
            </a:extLst>
          </p:cNvPr>
          <p:cNvSpPr>
            <a:spLocks noGrp="1"/>
          </p:cNvSpPr>
          <p:nvPr>
            <p:ph idx="1"/>
          </p:nvPr>
        </p:nvSpPr>
        <p:spPr>
          <a:xfrm>
            <a:off x="677334" y="1698676"/>
            <a:ext cx="4168043" cy="4820442"/>
          </a:xfrm>
        </p:spPr>
        <p:txBody>
          <a:bodyPr>
            <a:normAutofit/>
          </a:bodyPr>
          <a:lstStyle/>
          <a:p>
            <a:r>
              <a:rPr lang="en-US" dirty="0">
                <a:hlinkClick r:id="rId2"/>
              </a:rPr>
              <a:t>https://www.youtube.com/watch?v=VtoJZMVgy1I&amp;list=PLuGr6z2H2KNFgREqlidDCLKfJC4KvaEfO&amp;index=6</a:t>
            </a:r>
            <a:r>
              <a:rPr lang="en-US" dirty="0"/>
              <a:t> </a:t>
            </a:r>
          </a:p>
          <a:p>
            <a:endParaRPr lang="en-US" dirty="0"/>
          </a:p>
          <a:p>
            <a:r>
              <a:rPr lang="en-US" dirty="0"/>
              <a:t>Taken in the Summer term of Year 1.</a:t>
            </a:r>
          </a:p>
          <a:p>
            <a:pPr marL="0" indent="0">
              <a:buNone/>
            </a:pPr>
            <a:endParaRPr lang="en-US" dirty="0"/>
          </a:p>
          <a:p>
            <a:r>
              <a:rPr lang="en-US" dirty="0"/>
              <a:t>40 words consisting of 20 real and 20 ‘alien’ words that can be decoded using our phonic skills. </a:t>
            </a:r>
          </a:p>
          <a:p>
            <a:endParaRPr lang="en-US" dirty="0"/>
          </a:p>
          <a:p>
            <a:r>
              <a:rPr lang="en-US" dirty="0"/>
              <a:t>Pass mark is normally 32 out of 40. </a:t>
            </a:r>
          </a:p>
        </p:txBody>
      </p:sp>
      <p:pic>
        <p:nvPicPr>
          <p:cNvPr id="4" name="Picture 3">
            <a:extLst>
              <a:ext uri="{FF2B5EF4-FFF2-40B4-BE49-F238E27FC236}">
                <a16:creationId xmlns:a16="http://schemas.microsoft.com/office/drawing/2014/main" id="{C0FCA50D-195A-459C-832A-A397A7EBEB3B}"/>
              </a:ext>
            </a:extLst>
          </p:cNvPr>
          <p:cNvPicPr>
            <a:picLocks noChangeAspect="1"/>
          </p:cNvPicPr>
          <p:nvPr/>
        </p:nvPicPr>
        <p:blipFill>
          <a:blip r:embed="rId3"/>
          <a:stretch>
            <a:fillRect/>
          </a:stretch>
        </p:blipFill>
        <p:spPr>
          <a:xfrm>
            <a:off x="5068773" y="1204168"/>
            <a:ext cx="3638550" cy="5314950"/>
          </a:xfrm>
          <a:prstGeom prst="rect">
            <a:avLst/>
          </a:prstGeom>
        </p:spPr>
      </p:pic>
      <p:pic>
        <p:nvPicPr>
          <p:cNvPr id="5" name="Picture 4">
            <a:extLst>
              <a:ext uri="{FF2B5EF4-FFF2-40B4-BE49-F238E27FC236}">
                <a16:creationId xmlns:a16="http://schemas.microsoft.com/office/drawing/2014/main" id="{1A217100-F8B5-4F05-AFF0-AEEC67C066C0}"/>
              </a:ext>
            </a:extLst>
          </p:cNvPr>
          <p:cNvPicPr>
            <a:picLocks noChangeAspect="1"/>
          </p:cNvPicPr>
          <p:nvPr/>
        </p:nvPicPr>
        <p:blipFill>
          <a:blip r:embed="rId4"/>
          <a:stretch>
            <a:fillRect/>
          </a:stretch>
        </p:blipFill>
        <p:spPr>
          <a:xfrm>
            <a:off x="8572500" y="1204168"/>
            <a:ext cx="3619500" cy="5229225"/>
          </a:xfrm>
          <a:prstGeom prst="rect">
            <a:avLst/>
          </a:prstGeom>
        </p:spPr>
      </p:pic>
      <p:sp>
        <p:nvSpPr>
          <p:cNvPr id="7" name="TextBox 6">
            <a:extLst>
              <a:ext uri="{FF2B5EF4-FFF2-40B4-BE49-F238E27FC236}">
                <a16:creationId xmlns:a16="http://schemas.microsoft.com/office/drawing/2014/main" id="{9E8E14AE-204C-49D5-A801-D7706C0266D9}"/>
              </a:ext>
            </a:extLst>
          </p:cNvPr>
          <p:cNvSpPr txBox="1"/>
          <p:nvPr/>
        </p:nvSpPr>
        <p:spPr>
          <a:xfrm>
            <a:off x="612743" y="6195952"/>
            <a:ext cx="4920790" cy="646331"/>
          </a:xfrm>
          <a:prstGeom prst="rect">
            <a:avLst/>
          </a:prstGeom>
          <a:noFill/>
        </p:spPr>
        <p:txBody>
          <a:bodyPr wrap="square" rtlCol="0">
            <a:spAutoFit/>
          </a:bodyPr>
          <a:lstStyle/>
          <a:p>
            <a:r>
              <a:rPr lang="en-US" dirty="0">
                <a:solidFill>
                  <a:srgbClr val="FFC000"/>
                </a:solidFill>
              </a:rPr>
              <a:t>For more information please see the Phonics Screening document on our school website.</a:t>
            </a:r>
          </a:p>
        </p:txBody>
      </p:sp>
    </p:spTree>
    <p:extLst>
      <p:ext uri="{BB962C8B-B14F-4D97-AF65-F5344CB8AC3E}">
        <p14:creationId xmlns:p14="http://schemas.microsoft.com/office/powerpoint/2010/main" val="1940543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23FA-9255-4AF0-B118-2EE4AAB99A6E}"/>
              </a:ext>
            </a:extLst>
          </p:cNvPr>
          <p:cNvSpPr>
            <a:spLocks noGrp="1"/>
          </p:cNvSpPr>
          <p:nvPr>
            <p:ph type="title"/>
          </p:nvPr>
        </p:nvSpPr>
        <p:spPr/>
        <p:txBody>
          <a:bodyPr/>
          <a:lstStyle/>
          <a:p>
            <a:r>
              <a:rPr lang="en-US" dirty="0"/>
              <a:t>Further Support</a:t>
            </a:r>
          </a:p>
        </p:txBody>
      </p:sp>
      <p:sp>
        <p:nvSpPr>
          <p:cNvPr id="3" name="Content Placeholder 2">
            <a:extLst>
              <a:ext uri="{FF2B5EF4-FFF2-40B4-BE49-F238E27FC236}">
                <a16:creationId xmlns:a16="http://schemas.microsoft.com/office/drawing/2014/main" id="{3522A174-27FD-409F-BF1E-8F96C005F618}"/>
              </a:ext>
            </a:extLst>
          </p:cNvPr>
          <p:cNvSpPr>
            <a:spLocks noGrp="1"/>
          </p:cNvSpPr>
          <p:nvPr>
            <p:ph idx="1"/>
          </p:nvPr>
        </p:nvSpPr>
        <p:spPr/>
        <p:txBody>
          <a:bodyPr>
            <a:normAutofit/>
          </a:bodyPr>
          <a:lstStyle/>
          <a:p>
            <a:r>
              <a:rPr lang="en-US" dirty="0"/>
              <a:t>Email </a:t>
            </a:r>
            <a:r>
              <a:rPr lang="en-US" dirty="0">
                <a:hlinkClick r:id="rId2"/>
              </a:rPr>
              <a:t>office@secfs.org.uk</a:t>
            </a:r>
            <a:r>
              <a:rPr lang="en-US" dirty="0"/>
              <a:t> FAO </a:t>
            </a:r>
            <a:r>
              <a:rPr lang="en-US" dirty="0" err="1"/>
              <a:t>Mrs</a:t>
            </a:r>
            <a:r>
              <a:rPr lang="en-US" dirty="0"/>
              <a:t> Hayman</a:t>
            </a:r>
          </a:p>
          <a:p>
            <a:r>
              <a:rPr lang="en-US" dirty="0"/>
              <a:t>Talk to your class teachers</a:t>
            </a:r>
          </a:p>
          <a:p>
            <a:r>
              <a:rPr lang="en-US" dirty="0"/>
              <a:t>Class pages and Curriculum page on school website.</a:t>
            </a:r>
          </a:p>
          <a:p>
            <a:r>
              <a:rPr lang="en-US" dirty="0"/>
              <a:t>Tapestry documents (Reception)</a:t>
            </a:r>
          </a:p>
          <a:p>
            <a:r>
              <a:rPr lang="en-US" dirty="0">
                <a:hlinkClick r:id="rId3"/>
              </a:rPr>
              <a:t>https://www.littlewandlelettersandsounds.org.uk/resources/for-parents/</a:t>
            </a:r>
            <a:r>
              <a:rPr lang="en-US" dirty="0"/>
              <a:t> </a:t>
            </a:r>
          </a:p>
          <a:p>
            <a:endParaRPr lang="en-US" dirty="0"/>
          </a:p>
          <a:p>
            <a:endParaRPr lang="en-US" dirty="0"/>
          </a:p>
        </p:txBody>
      </p:sp>
    </p:spTree>
    <p:extLst>
      <p:ext uri="{BB962C8B-B14F-4D97-AF65-F5344CB8AC3E}">
        <p14:creationId xmlns:p14="http://schemas.microsoft.com/office/powerpoint/2010/main" val="2558372080"/>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597</TotalTime>
  <Words>1413</Words>
  <Application>Microsoft Office PowerPoint</Application>
  <PresentationFormat>Widescreen</PresentationFormat>
  <Paragraphs>144</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Trebuchet MS</vt:lpstr>
      <vt:lpstr>Wingdings 3</vt:lpstr>
      <vt:lpstr>Facet</vt:lpstr>
      <vt:lpstr>Little Wandle: Letters and Sounds Revised  </vt:lpstr>
      <vt:lpstr>What is phonics?</vt:lpstr>
      <vt:lpstr>The alphabet and phonics</vt:lpstr>
      <vt:lpstr>Phonemes and Graphemes</vt:lpstr>
      <vt:lpstr>PowerPoint Presentation</vt:lpstr>
      <vt:lpstr>Phonics is split into 5 phases of learning. </vt:lpstr>
      <vt:lpstr>Terminology</vt:lpstr>
      <vt:lpstr>Formation phrase</vt:lpstr>
      <vt:lpstr>Phase 2</vt:lpstr>
      <vt:lpstr>Phase 3</vt:lpstr>
      <vt:lpstr>Phase 5</vt:lpstr>
      <vt:lpstr>PowerPoint Presentation</vt:lpstr>
      <vt:lpstr>Grow the Code</vt:lpstr>
      <vt:lpstr>For more support on the pronunciation of phonemes please see the PowerPoint on the class pages of our school website.  </vt:lpstr>
      <vt:lpstr>Blending and Segmenting</vt:lpstr>
      <vt:lpstr>Tricky Words</vt:lpstr>
      <vt:lpstr>PowerPoint Presentation</vt:lpstr>
      <vt:lpstr>What does a phonics lesson look like?</vt:lpstr>
      <vt:lpstr>Assessment and progression</vt:lpstr>
      <vt:lpstr>Reading Books</vt:lpstr>
      <vt:lpstr>Sharing books</vt:lpstr>
      <vt:lpstr>Rapid Catch Up – Year 2 upwards</vt:lpstr>
      <vt:lpstr>Home Learning</vt:lpstr>
      <vt:lpstr>How can you help at home</vt:lpstr>
      <vt:lpstr>Phonic Screening Check</vt:lpstr>
      <vt:lpstr>Further 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Little Wandle: Letters and Sounds Revised</dc:title>
  <dc:creator>Starlings</dc:creator>
  <cp:lastModifiedBy>Starlings</cp:lastModifiedBy>
  <cp:revision>32</cp:revision>
  <dcterms:created xsi:type="dcterms:W3CDTF">2022-03-29T09:35:22Z</dcterms:created>
  <dcterms:modified xsi:type="dcterms:W3CDTF">2025-09-22T11:55:23Z</dcterms:modified>
</cp:coreProperties>
</file>